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7" r:id="rId2"/>
    <p:sldId id="264" r:id="rId3"/>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741A"/>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4" autoAdjust="0"/>
  </p:normalViewPr>
  <p:slideViewPr>
    <p:cSldViewPr>
      <p:cViewPr>
        <p:scale>
          <a:sx n="50" d="100"/>
          <a:sy n="50" d="100"/>
        </p:scale>
        <p:origin x="2674" y="91"/>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247" cy="496732"/>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826" y="0"/>
            <a:ext cx="2946246" cy="496732"/>
          </a:xfrm>
          <a:prstGeom prst="rect">
            <a:avLst/>
          </a:prstGeom>
        </p:spPr>
        <p:txBody>
          <a:bodyPr vert="horz" lIns="92108" tIns="46054" rIns="92108" bIns="46054" rtlCol="0"/>
          <a:lstStyle>
            <a:lvl1pPr algn="r">
              <a:defRPr sz="1200"/>
            </a:lvl1pPr>
          </a:lstStyle>
          <a:p>
            <a:fld id="{67824ABF-C5E9-425F-9795-848F5F2BA042}" type="datetimeFigureOut">
              <a:rPr kumimoji="1" lang="ja-JP" altLang="en-US" smtClean="0"/>
              <a:pPr/>
              <a:t>2019/10/20</a:t>
            </a:fld>
            <a:endParaRPr kumimoji="1" lang="ja-JP" altLang="en-US"/>
          </a:p>
        </p:txBody>
      </p:sp>
      <p:sp>
        <p:nvSpPr>
          <p:cNvPr id="4" name="スライド イメージ プレースホルダー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2108" tIns="46054" rIns="92108" bIns="46054" rtlCol="0" anchor="ctr"/>
          <a:lstStyle/>
          <a:p>
            <a:endParaRPr lang="ja-JP" altLang="en-US"/>
          </a:p>
        </p:txBody>
      </p:sp>
      <p:sp>
        <p:nvSpPr>
          <p:cNvPr id="5" name="ノート プレースホルダー 4"/>
          <p:cNvSpPr>
            <a:spLocks noGrp="1"/>
          </p:cNvSpPr>
          <p:nvPr>
            <p:ph type="body" sz="quarter" idx="3"/>
          </p:nvPr>
        </p:nvSpPr>
        <p:spPr>
          <a:xfrm>
            <a:off x="679288" y="4714953"/>
            <a:ext cx="5439101" cy="4467387"/>
          </a:xfrm>
          <a:prstGeom prst="rect">
            <a:avLst/>
          </a:prstGeom>
        </p:spPr>
        <p:txBody>
          <a:bodyPr vert="horz" lIns="92108" tIns="46054" rIns="92108" bIns="4605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309"/>
            <a:ext cx="2946247" cy="496731"/>
          </a:xfrm>
          <a:prstGeom prst="rect">
            <a:avLst/>
          </a:prstGeom>
        </p:spPr>
        <p:txBody>
          <a:bodyPr vert="horz" lIns="92108" tIns="46054" rIns="92108" bIns="4605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826" y="9428309"/>
            <a:ext cx="2946246" cy="496731"/>
          </a:xfrm>
          <a:prstGeom prst="rect">
            <a:avLst/>
          </a:prstGeom>
        </p:spPr>
        <p:txBody>
          <a:bodyPr vert="horz" lIns="92108" tIns="46054" rIns="92108" bIns="46054" rtlCol="0" anchor="b"/>
          <a:lstStyle>
            <a:lvl1pPr algn="r">
              <a:defRPr sz="1200"/>
            </a:lvl1pPr>
          </a:lstStyle>
          <a:p>
            <a:fld id="{AFFF0FD9-6FE4-4B6D-94F6-88984411D03C}" type="slidenum">
              <a:rPr kumimoji="1" lang="ja-JP" altLang="en-US" smtClean="0"/>
              <a:pPr/>
              <a:t>‹#›</a:t>
            </a:fld>
            <a:endParaRPr kumimoji="1" lang="ja-JP" altLang="en-US"/>
          </a:p>
        </p:txBody>
      </p:sp>
    </p:spTree>
    <p:extLst>
      <p:ext uri="{BB962C8B-B14F-4D97-AF65-F5344CB8AC3E}">
        <p14:creationId xmlns:p14="http://schemas.microsoft.com/office/powerpoint/2010/main" val="38935074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FF0FD9-6FE4-4B6D-94F6-88984411D03C}" type="slidenum">
              <a:rPr kumimoji="1" lang="ja-JP" altLang="en-US" smtClean="0"/>
              <a:pPr/>
              <a:t>1</a:t>
            </a:fld>
            <a:endParaRPr kumimoji="1" lang="ja-JP" altLang="en-US"/>
          </a:p>
        </p:txBody>
      </p:sp>
    </p:spTree>
    <p:extLst>
      <p:ext uri="{BB962C8B-B14F-4D97-AF65-F5344CB8AC3E}">
        <p14:creationId xmlns:p14="http://schemas.microsoft.com/office/powerpoint/2010/main" val="4068872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2019/10/20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2019/10/20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96701"/>
            <a:ext cx="4514850" cy="8452202"/>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2019/10/20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2019/10/20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2019/10/20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2019/10/20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2019/10/20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2019/10/20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2019/10/20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2019/10/20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2019/10/20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2019/10/20</a:t>
            </a:fld>
            <a:endParaRPr kumimoji="1" lang="ja-JP" altLang="en-US"/>
          </a:p>
        </p:txBody>
      </p:sp>
      <p:sp>
        <p:nvSpPr>
          <p:cNvPr id="5" name="フッター プレースホルダ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C:\Users\naomi\Desktop\リング.jpg"/>
          <p:cNvPicPr>
            <a:picLocks noChangeAspect="1" noChangeArrowheads="1"/>
          </p:cNvPicPr>
          <p:nvPr/>
        </p:nvPicPr>
        <p:blipFill>
          <a:blip r:embed="rId3" cstate="print"/>
          <a:srcRect/>
          <a:stretch>
            <a:fillRect/>
          </a:stretch>
        </p:blipFill>
        <p:spPr bwMode="auto">
          <a:xfrm>
            <a:off x="-20401" y="3759188"/>
            <a:ext cx="6874066" cy="3930116"/>
          </a:xfrm>
          <a:prstGeom prst="rect">
            <a:avLst/>
          </a:prstGeom>
          <a:noFill/>
          <a:effectLst>
            <a:glow rad="127000">
              <a:schemeClr val="accent1">
                <a:alpha val="0"/>
              </a:schemeClr>
            </a:glow>
            <a:softEdge rad="127000"/>
          </a:effectLst>
        </p:spPr>
      </p:pic>
      <p:sp>
        <p:nvSpPr>
          <p:cNvPr id="23" name="円/楕円 22"/>
          <p:cNvSpPr/>
          <p:nvPr/>
        </p:nvSpPr>
        <p:spPr>
          <a:xfrm>
            <a:off x="1467336" y="6199331"/>
            <a:ext cx="4320333" cy="768302"/>
          </a:xfrm>
          <a:prstGeom prst="ellipse">
            <a:avLst/>
          </a:prstGeom>
          <a:solidFill>
            <a:schemeClr val="bg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2236857" y="5583349"/>
            <a:ext cx="2844316" cy="498437"/>
          </a:xfrm>
          <a:prstGeom prst="roundRect">
            <a:avLst/>
          </a:prstGeom>
          <a:solidFill>
            <a:schemeClr val="bg2"/>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p:cNvSpPr/>
          <p:nvPr/>
        </p:nvSpPr>
        <p:spPr>
          <a:xfrm>
            <a:off x="1268760" y="6287563"/>
            <a:ext cx="4622884" cy="1709667"/>
          </a:xfrm>
          <a:prstGeom prst="ellipse">
            <a:avLst/>
          </a:prstGeom>
          <a:solidFill>
            <a:schemeClr val="bg1"/>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円/楕円 1"/>
          <p:cNvSpPr/>
          <p:nvPr/>
        </p:nvSpPr>
        <p:spPr>
          <a:xfrm>
            <a:off x="1444522" y="3209387"/>
            <a:ext cx="4044814" cy="3034864"/>
          </a:xfrm>
          <a:prstGeom prst="ellipse">
            <a:avLst/>
          </a:prstGeom>
          <a:solidFill>
            <a:schemeClr val="bg1"/>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49962" y="149950"/>
            <a:ext cx="4551246" cy="338554"/>
          </a:xfrm>
          <a:prstGeom prst="rect">
            <a:avLst/>
          </a:prstGeom>
          <a:noFill/>
        </p:spPr>
        <p:txBody>
          <a:bodyPr wrap="none" rtlCol="0">
            <a:spAutoFit/>
          </a:bodyPr>
          <a:lstStyle/>
          <a:p>
            <a:pPr algn="ctr"/>
            <a:r>
              <a:rPr lang="en-US" altLang="ja-JP" sz="1600" dirty="0">
                <a:latin typeface="HGS創英角ﾎﾟｯﾌﾟ体" panose="040B0A00000000000000" pitchFamily="50" charset="-128"/>
                <a:ea typeface="HGS創英角ﾎﾟｯﾌﾟ体" panose="040B0A00000000000000" pitchFamily="50" charset="-128"/>
              </a:rPr>
              <a:t>NPO</a:t>
            </a:r>
            <a:r>
              <a:rPr lang="ja-JP" altLang="en-US" sz="1600" dirty="0">
                <a:latin typeface="HGS創英角ﾎﾟｯﾌﾟ体" panose="040B0A00000000000000" pitchFamily="50" charset="-128"/>
                <a:ea typeface="HGS創英角ﾎﾟｯﾌﾟ体" panose="040B0A00000000000000" pitchFamily="50" charset="-128"/>
              </a:rPr>
              <a:t>法人兵庫</a:t>
            </a:r>
            <a:r>
              <a:rPr kumimoji="1" lang="ja-JP" altLang="en-US" sz="1600" dirty="0">
                <a:latin typeface="HGS創英角ﾎﾟｯﾌﾟ体" panose="040B0A00000000000000" pitchFamily="50" charset="-128"/>
                <a:ea typeface="HGS創英角ﾎﾟｯﾌﾟ体" panose="040B0A00000000000000" pitchFamily="50" charset="-128"/>
              </a:rPr>
              <a:t>脊椎脊髄病医療振興機構（</a:t>
            </a:r>
            <a:r>
              <a:rPr kumimoji="1" lang="en-US" altLang="ja-JP" sz="1600" dirty="0">
                <a:latin typeface="HGS創英角ﾎﾟｯﾌﾟ体" panose="040B0A00000000000000" pitchFamily="50" charset="-128"/>
                <a:ea typeface="HGS創英角ﾎﾟｯﾌﾟ体" panose="040B0A00000000000000" pitchFamily="50" charset="-128"/>
              </a:rPr>
              <a:t>HOSD</a:t>
            </a:r>
            <a:r>
              <a:rPr kumimoji="1" lang="ja-JP" altLang="en-US" sz="1600" dirty="0">
                <a:latin typeface="HGS創英角ﾎﾟｯﾌﾟ体" panose="040B0A00000000000000" pitchFamily="50" charset="-128"/>
                <a:ea typeface="HGS創英角ﾎﾟｯﾌﾟ体" panose="040B0A00000000000000" pitchFamily="50" charset="-128"/>
              </a:rPr>
              <a:t>）</a:t>
            </a:r>
            <a:endParaRPr kumimoji="1" lang="en-US" altLang="ja-JP" sz="1600" dirty="0">
              <a:latin typeface="HGS創英角ﾎﾟｯﾌﾟ体" panose="040B0A00000000000000" pitchFamily="50" charset="-128"/>
              <a:ea typeface="HGS創英角ﾎﾟｯﾌﾟ体" panose="040B0A00000000000000" pitchFamily="50" charset="-128"/>
            </a:endParaRPr>
          </a:p>
        </p:txBody>
      </p:sp>
      <p:sp>
        <p:nvSpPr>
          <p:cNvPr id="8" name="テキスト ボックス 7"/>
          <p:cNvSpPr txBox="1"/>
          <p:nvPr/>
        </p:nvSpPr>
        <p:spPr>
          <a:xfrm>
            <a:off x="205360" y="488504"/>
            <a:ext cx="6422544" cy="707886"/>
          </a:xfrm>
          <a:prstGeom prst="rect">
            <a:avLst/>
          </a:prstGeom>
          <a:solidFill>
            <a:schemeClr val="accent3">
              <a:lumMod val="40000"/>
              <a:lumOff val="60000"/>
            </a:schemeClr>
          </a:solidFill>
          <a:ln>
            <a:solidFill>
              <a:srgbClr val="00206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2500" b="1" dirty="0">
                <a:solidFill>
                  <a:schemeClr val="tx2">
                    <a:lumMod val="75000"/>
                  </a:schemeClr>
                </a:solidFill>
                <a:latin typeface="HGP創英角ﾎﾟｯﾌﾟ体" pitchFamily="50" charset="-128"/>
                <a:ea typeface="HGP創英角ﾎﾟｯﾌﾟ体" pitchFamily="50" charset="-128"/>
              </a:rPr>
              <a:t>第</a:t>
            </a:r>
            <a:r>
              <a:rPr lang="en-US" altLang="ja-JP" sz="2500" b="1" dirty="0">
                <a:solidFill>
                  <a:schemeClr val="tx2">
                    <a:lumMod val="75000"/>
                  </a:schemeClr>
                </a:solidFill>
                <a:latin typeface="HGP創英角ﾎﾟｯﾌﾟ体" pitchFamily="50" charset="-128"/>
                <a:ea typeface="HGP創英角ﾎﾟｯﾌﾟ体" pitchFamily="50" charset="-128"/>
              </a:rPr>
              <a:t>8</a:t>
            </a:r>
            <a:r>
              <a:rPr lang="ja-JP" altLang="en-US" sz="2500" b="1" dirty="0">
                <a:solidFill>
                  <a:schemeClr val="tx2">
                    <a:lumMod val="75000"/>
                  </a:schemeClr>
                </a:solidFill>
                <a:latin typeface="HGP創英角ﾎﾟｯﾌﾟ体" pitchFamily="50" charset="-128"/>
                <a:ea typeface="HGP創英角ﾎﾟｯﾌﾟ体" pitchFamily="50" charset="-128"/>
              </a:rPr>
              <a:t>回　</a:t>
            </a:r>
            <a:r>
              <a:rPr lang="en-US" altLang="ja-JP" sz="4000" b="1" dirty="0">
                <a:solidFill>
                  <a:schemeClr val="tx2">
                    <a:lumMod val="75000"/>
                  </a:schemeClr>
                </a:solidFill>
                <a:latin typeface="HGP創英角ﾎﾟｯﾌﾟ体" pitchFamily="50" charset="-128"/>
                <a:ea typeface="HGP創英角ﾎﾟｯﾌﾟ体" pitchFamily="50" charset="-128"/>
              </a:rPr>
              <a:t>Debate on the Ring</a:t>
            </a:r>
          </a:p>
        </p:txBody>
      </p:sp>
      <p:sp>
        <p:nvSpPr>
          <p:cNvPr id="11" name="テキスト ボックス 10"/>
          <p:cNvSpPr txBox="1"/>
          <p:nvPr/>
        </p:nvSpPr>
        <p:spPr>
          <a:xfrm>
            <a:off x="0" y="1208584"/>
            <a:ext cx="6858000" cy="60529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lnSpc>
                <a:spcPts val="2000"/>
              </a:lnSpc>
            </a:pPr>
            <a:r>
              <a:rPr lang="en-US" altLang="ja-JP" sz="2000" b="1" u="sng" dirty="0">
                <a:solidFill>
                  <a:schemeClr val="tx1"/>
                </a:solidFill>
                <a:latin typeface="HGP創英角ﾎﾟｯﾌﾟ体" panose="040B0A00000000000000" pitchFamily="50" charset="-128"/>
                <a:ea typeface="HGP創英角ﾎﾟｯﾌﾟ体" panose="040B0A00000000000000" pitchFamily="50" charset="-128"/>
              </a:rPr>
              <a:t>2020</a:t>
            </a:r>
            <a:r>
              <a:rPr lang="ja-JP" altLang="en-US" sz="2000" b="1" u="sng" dirty="0">
                <a:solidFill>
                  <a:schemeClr val="tx1"/>
                </a:solidFill>
                <a:latin typeface="HGP創英角ﾎﾟｯﾌﾟ体" panose="040B0A00000000000000" pitchFamily="50" charset="-128"/>
                <a:ea typeface="HGP創英角ﾎﾟｯﾌﾟ体" panose="040B0A00000000000000" pitchFamily="50" charset="-128"/>
              </a:rPr>
              <a:t>年</a:t>
            </a:r>
            <a:r>
              <a:rPr lang="en-US" altLang="ja-JP" sz="2000" b="1" u="sng" dirty="0">
                <a:solidFill>
                  <a:schemeClr val="tx1"/>
                </a:solidFill>
                <a:latin typeface="HGP創英角ﾎﾟｯﾌﾟ体" panose="040B0A00000000000000" pitchFamily="50" charset="-128"/>
                <a:ea typeface="HGP創英角ﾎﾟｯﾌﾟ体" panose="040B0A00000000000000" pitchFamily="50" charset="-128"/>
              </a:rPr>
              <a:t>1</a:t>
            </a:r>
            <a:r>
              <a:rPr lang="ja-JP" altLang="en-US" sz="2000" b="1" u="sng" dirty="0">
                <a:solidFill>
                  <a:schemeClr val="tx1"/>
                </a:solidFill>
                <a:latin typeface="HGP創英角ﾎﾟｯﾌﾟ体" panose="040B0A00000000000000" pitchFamily="50" charset="-128"/>
                <a:ea typeface="HGP創英角ﾎﾟｯﾌﾟ体" panose="040B0A00000000000000" pitchFamily="50" charset="-128"/>
              </a:rPr>
              <a:t>月</a:t>
            </a:r>
            <a:r>
              <a:rPr lang="en-US" altLang="ja-JP" sz="2000" b="1" u="sng" dirty="0">
                <a:solidFill>
                  <a:schemeClr val="tx1"/>
                </a:solidFill>
                <a:latin typeface="HGP創英角ﾎﾟｯﾌﾟ体" panose="040B0A00000000000000" pitchFamily="50" charset="-128"/>
                <a:ea typeface="HGP創英角ﾎﾟｯﾌﾟ体" panose="040B0A00000000000000" pitchFamily="50" charset="-128"/>
              </a:rPr>
              <a:t>25</a:t>
            </a:r>
            <a:r>
              <a:rPr lang="ja-JP" altLang="en-US" sz="2000" b="1" u="sng" dirty="0">
                <a:solidFill>
                  <a:schemeClr val="tx1"/>
                </a:solidFill>
                <a:latin typeface="HGP創英角ﾎﾟｯﾌﾟ体" panose="040B0A00000000000000" pitchFamily="50" charset="-128"/>
                <a:ea typeface="HGP創英角ﾎﾟｯﾌﾟ体" panose="040B0A00000000000000" pitchFamily="50" charset="-128"/>
              </a:rPr>
              <a:t>日（土） </a:t>
            </a:r>
            <a:r>
              <a:rPr lang="ja-JP" altLang="en-US" sz="1200" b="1" u="sng" dirty="0">
                <a:solidFill>
                  <a:schemeClr val="tx1"/>
                </a:solidFill>
              </a:rPr>
              <a:t>　</a:t>
            </a:r>
            <a:r>
              <a:rPr lang="en-US" altLang="ja-JP" sz="2000" b="1" u="sng" dirty="0">
                <a:solidFill>
                  <a:schemeClr val="tx1"/>
                </a:solidFill>
              </a:rPr>
              <a:t>13:00-18:45</a:t>
            </a:r>
          </a:p>
          <a:p>
            <a:pPr algn="ctr">
              <a:lnSpc>
                <a:spcPts val="2000"/>
              </a:lnSpc>
            </a:pPr>
            <a:r>
              <a:rPr lang="ja-JP" altLang="en-US" sz="1400" b="1" u="sng" dirty="0">
                <a:solidFill>
                  <a:schemeClr val="tx1"/>
                </a:solidFill>
              </a:rPr>
              <a:t>　</a:t>
            </a:r>
            <a:r>
              <a:rPr lang="ja-JP" altLang="en-US" sz="1500" b="1" u="sng" dirty="0">
                <a:solidFill>
                  <a:schemeClr val="tx1"/>
                </a:solidFill>
                <a:latin typeface="HGP創英角ﾎﾟｯﾌﾟ体" panose="040B0A00000000000000" pitchFamily="50" charset="-128"/>
                <a:ea typeface="HGP創英角ﾎﾟｯﾌﾟ体" panose="040B0A00000000000000" pitchFamily="50" charset="-128"/>
              </a:rPr>
              <a:t>神戸ベイシェラトンホテル＆タワーズ　３</a:t>
            </a:r>
            <a:r>
              <a:rPr lang="en-US" altLang="ja-JP" sz="1500" b="1" u="sng" dirty="0">
                <a:solidFill>
                  <a:schemeClr val="tx1"/>
                </a:solidFill>
                <a:latin typeface="HGP創英角ﾎﾟｯﾌﾟ体" panose="040B0A00000000000000" pitchFamily="50" charset="-128"/>
                <a:ea typeface="HGP創英角ﾎﾟｯﾌﾟ体" panose="040B0A00000000000000" pitchFamily="50" charset="-128"/>
              </a:rPr>
              <a:t>F</a:t>
            </a:r>
            <a:r>
              <a:rPr lang="ja-JP" altLang="en-US" sz="1200" b="1" u="sng" dirty="0">
                <a:solidFill>
                  <a:schemeClr val="tx1"/>
                </a:solidFill>
                <a:latin typeface="HGP創英角ﾎﾟｯﾌﾟ体" panose="040B0A00000000000000" pitchFamily="50" charset="-128"/>
                <a:ea typeface="HGP創英角ﾎﾟｯﾌﾟ体" panose="040B0A00000000000000" pitchFamily="50" charset="-128"/>
              </a:rPr>
              <a:t>（六甲アイランド内）</a:t>
            </a:r>
            <a:r>
              <a:rPr lang="en-US" altLang="ja-JP" sz="1200" b="1" u="sng" dirty="0">
                <a:solidFill>
                  <a:schemeClr val="tx1"/>
                </a:solidFill>
                <a:latin typeface="HGP創英角ﾎﾟｯﾌﾟ体" panose="040B0A00000000000000" pitchFamily="50" charset="-128"/>
                <a:ea typeface="HGP創英角ﾎﾟｯﾌﾟ体" panose="040B0A00000000000000" pitchFamily="50" charset="-128"/>
              </a:rPr>
              <a:t>  </a:t>
            </a:r>
            <a:r>
              <a:rPr lang="ja-JP" altLang="en-US" sz="700" u="sng" dirty="0">
                <a:solidFill>
                  <a:schemeClr val="tx1"/>
                </a:solidFill>
              </a:rPr>
              <a:t>　　</a:t>
            </a:r>
            <a:r>
              <a:rPr lang="ja-JP" altLang="en-US" sz="700" u="sng" dirty="0">
                <a:solidFill>
                  <a:schemeClr val="bg1">
                    <a:lumMod val="65000"/>
                  </a:schemeClr>
                </a:solidFill>
              </a:rPr>
              <a:t>　　　　　　　　　　　　　　　    </a:t>
            </a:r>
            <a:r>
              <a:rPr lang="ja-JP" altLang="en-US" sz="700" b="1" u="sng" dirty="0">
                <a:solidFill>
                  <a:schemeClr val="bg1">
                    <a:lumMod val="65000"/>
                  </a:schemeClr>
                </a:solidFill>
              </a:rPr>
              <a:t>　</a:t>
            </a:r>
            <a:r>
              <a:rPr lang="ja-JP" altLang="en-US" sz="700" u="sng" dirty="0">
                <a:solidFill>
                  <a:schemeClr val="bg1">
                    <a:lumMod val="65000"/>
                  </a:schemeClr>
                </a:solidFill>
              </a:rPr>
              <a:t>　</a:t>
            </a:r>
            <a:r>
              <a:rPr lang="ja-JP" altLang="en-US" sz="900" u="sng" dirty="0">
                <a:solidFill>
                  <a:schemeClr val="bg1">
                    <a:lumMod val="65000"/>
                  </a:schemeClr>
                </a:solidFill>
              </a:rPr>
              <a:t>　</a:t>
            </a:r>
            <a:endParaRPr lang="en-US" altLang="ja-JP" sz="1000" b="1" u="sng" dirty="0">
              <a:solidFill>
                <a:schemeClr val="bg1">
                  <a:lumMod val="65000"/>
                </a:schemeClr>
              </a:solidFill>
            </a:endParaRPr>
          </a:p>
        </p:txBody>
      </p:sp>
      <p:sp>
        <p:nvSpPr>
          <p:cNvPr id="16" name="テキスト ボックス 15"/>
          <p:cNvSpPr txBox="1"/>
          <p:nvPr/>
        </p:nvSpPr>
        <p:spPr>
          <a:xfrm>
            <a:off x="1406897" y="8182951"/>
            <a:ext cx="3816424" cy="450573"/>
          </a:xfrm>
          <a:prstGeom prst="rect">
            <a:avLst/>
          </a:prstGeom>
          <a:noFill/>
          <a:ln cmpd="thickThi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ts val="1500"/>
              </a:lnSpc>
            </a:pPr>
            <a:r>
              <a:rPr lang="en-US" altLang="ja-JP" sz="1200" b="1" dirty="0">
                <a:solidFill>
                  <a:prstClr val="black"/>
                </a:solidFill>
                <a:latin typeface="ＭＳ ゴシック" panose="020B0609070205080204" pitchFamily="49" charset="-128"/>
                <a:ea typeface="ＭＳ ゴシック" panose="020B0609070205080204" pitchFamily="49" charset="-128"/>
              </a:rPr>
              <a:t>     </a:t>
            </a:r>
            <a:r>
              <a:rPr lang="ja-JP" altLang="en-US" sz="1000" b="1" dirty="0">
                <a:solidFill>
                  <a:schemeClr val="bg1"/>
                </a:solidFill>
                <a:latin typeface="ＭＳ ゴシック" panose="020B0609070205080204" pitchFamily="49" charset="-128"/>
                <a:ea typeface="ＭＳ ゴシック" panose="020B0609070205080204" pitchFamily="49" charset="-128"/>
              </a:rPr>
              <a:t>レフリー</a:t>
            </a:r>
            <a:r>
              <a:rPr lang="ja-JP" altLang="en-US" sz="1000" b="1" dirty="0">
                <a:solidFill>
                  <a:schemeClr val="bg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a:t>
            </a:r>
            <a:r>
              <a:rPr lang="ja-JP" altLang="en-US" sz="1000" b="1" dirty="0">
                <a:solidFill>
                  <a:schemeClr val="bg1"/>
                </a:solidFill>
                <a:latin typeface="ＭＳ ゴシック" panose="020B0609070205080204" pitchFamily="49" charset="-128"/>
                <a:ea typeface="ＭＳ ゴシック" panose="020B0609070205080204" pitchFamily="49" charset="-128"/>
              </a:rPr>
              <a:t>国立病院機構神戸医療センター　宇野耕吉</a:t>
            </a:r>
            <a:endParaRPr lang="en-US" altLang="ja-JP" sz="1000" b="1" dirty="0">
              <a:solidFill>
                <a:schemeClr val="bg1"/>
              </a:solidFill>
              <a:latin typeface="ＭＳ ゴシック" panose="020B0609070205080204" pitchFamily="49" charset="-128"/>
              <a:ea typeface="ＭＳ ゴシック" panose="020B0609070205080204" pitchFamily="49" charset="-128"/>
            </a:endParaRPr>
          </a:p>
          <a:p>
            <a:pPr lvl="0">
              <a:lnSpc>
                <a:spcPts val="1500"/>
              </a:lnSpc>
            </a:pPr>
            <a:r>
              <a:rPr lang="ja-JP" altLang="en-US" sz="1000" b="1" dirty="0">
                <a:solidFill>
                  <a:schemeClr val="bg1"/>
                </a:solidFill>
                <a:latin typeface="ＭＳ ゴシック" panose="020B0609070205080204" pitchFamily="49" charset="-128"/>
                <a:ea typeface="ＭＳ ゴシック" panose="020B0609070205080204" pitchFamily="49" charset="-128"/>
              </a:rPr>
              <a:t>　　　    　　　兵庫県立加古川医療センター　  高山博行</a:t>
            </a:r>
            <a:endParaRPr kumimoji="1" lang="ja-JP" altLang="en-US" sz="1000" b="1" u="sng" dirty="0">
              <a:solidFill>
                <a:schemeClr val="bg1"/>
              </a:solidFill>
              <a:latin typeface="ＭＳ ゴシック" panose="020B0609070205080204" pitchFamily="49" charset="-128"/>
              <a:ea typeface="ＭＳ ゴシック" panose="020B0609070205080204" pitchFamily="49" charset="-128"/>
            </a:endParaRPr>
          </a:p>
        </p:txBody>
      </p:sp>
      <p:sp>
        <p:nvSpPr>
          <p:cNvPr id="17" name="テキスト ボックス 16"/>
          <p:cNvSpPr txBox="1"/>
          <p:nvPr/>
        </p:nvSpPr>
        <p:spPr>
          <a:xfrm>
            <a:off x="1484784" y="4248983"/>
            <a:ext cx="4968552" cy="2144177"/>
          </a:xfrm>
          <a:prstGeom prst="rect">
            <a:avLst/>
          </a:prstGeom>
          <a:noFill/>
          <a:ln cmpd="thickThi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1162050" indent="-1162050">
              <a:lnSpc>
                <a:spcPts val="2000"/>
              </a:lnSpc>
            </a:pPr>
            <a:r>
              <a:rPr lang="ja-JP" altLang="en-US" b="1" dirty="0">
                <a:solidFill>
                  <a:prstClr val="black"/>
                </a:solidFill>
                <a:latin typeface="ＭＳ ゴシック" panose="020B0609070205080204" pitchFamily="49" charset="-128"/>
                <a:ea typeface="ＭＳ ゴシック" panose="020B0609070205080204" pitchFamily="49" charset="-128"/>
              </a:rPr>
              <a:t>１．腰椎～骨盤の立場から</a:t>
            </a:r>
            <a:endParaRPr lang="en-US" altLang="ja-JP" b="1" dirty="0">
              <a:solidFill>
                <a:prstClr val="black"/>
              </a:solidFill>
              <a:latin typeface="ＭＳ ゴシック" panose="020B0609070205080204" pitchFamily="49" charset="-128"/>
              <a:ea typeface="ＭＳ ゴシック" panose="020B0609070205080204" pitchFamily="49" charset="-128"/>
            </a:endParaRPr>
          </a:p>
          <a:p>
            <a:pPr marL="1162050" indent="-1162050">
              <a:lnSpc>
                <a:spcPts val="2000"/>
              </a:lnSpc>
            </a:pPr>
            <a:r>
              <a:rPr lang="en-US" altLang="ja-JP" sz="1600" b="1" dirty="0">
                <a:solidFill>
                  <a:prstClr val="black"/>
                </a:solidFill>
                <a:latin typeface="ＭＳ ゴシック" panose="020B0609070205080204" pitchFamily="49" charset="-128"/>
                <a:ea typeface="ＭＳ ゴシック" panose="020B0609070205080204" pitchFamily="49" charset="-128"/>
              </a:rPr>
              <a:t>  </a:t>
            </a:r>
            <a:r>
              <a:rPr lang="ja-JP" altLang="en-US" sz="1600" b="1" dirty="0">
                <a:solidFill>
                  <a:prstClr val="black"/>
                </a:solidFill>
                <a:latin typeface="ＭＳ ゴシック" panose="020B0609070205080204" pitchFamily="49" charset="-128"/>
                <a:ea typeface="ＭＳ ゴシック" panose="020B0609070205080204" pitchFamily="49" charset="-128"/>
              </a:rPr>
              <a:t>　　</a:t>
            </a:r>
            <a:r>
              <a:rPr lang="ja-JP" altLang="en-US" sz="1400" dirty="0">
                <a:solidFill>
                  <a:prstClr val="black"/>
                </a:solidFill>
                <a:latin typeface="ＭＳ ゴシック" panose="020B0609070205080204" pitchFamily="49" charset="-128"/>
                <a:ea typeface="ＭＳ ゴシック" panose="020B0609070205080204" pitchFamily="49" charset="-128"/>
              </a:rPr>
              <a:t>和歌山県立医科大学整形外科　教授 </a:t>
            </a:r>
            <a:r>
              <a:rPr lang="ja-JP" altLang="en-US" sz="1600" dirty="0">
                <a:solidFill>
                  <a:prstClr val="black"/>
                </a:solidFill>
                <a:latin typeface="ＭＳ ゴシック" panose="020B0609070205080204" pitchFamily="49" charset="-128"/>
                <a:ea typeface="ＭＳ ゴシック" panose="020B0609070205080204" pitchFamily="49" charset="-128"/>
              </a:rPr>
              <a:t>山田宏</a:t>
            </a:r>
            <a:r>
              <a:rPr lang="ja-JP" altLang="en-US" sz="1400" dirty="0">
                <a:solidFill>
                  <a:prstClr val="black"/>
                </a:solidFill>
                <a:latin typeface="ＭＳ ゴシック" panose="020B0609070205080204" pitchFamily="49" charset="-128"/>
                <a:ea typeface="ＭＳ ゴシック" panose="020B0609070205080204" pitchFamily="49" charset="-128"/>
              </a:rPr>
              <a:t> 先生</a:t>
            </a:r>
            <a:endParaRPr lang="en-US" altLang="ja-JP" sz="1400" dirty="0">
              <a:solidFill>
                <a:prstClr val="black"/>
              </a:solidFill>
              <a:latin typeface="ＭＳ ゴシック" panose="020B0609070205080204" pitchFamily="49" charset="-128"/>
              <a:ea typeface="ＭＳ ゴシック" panose="020B0609070205080204" pitchFamily="49" charset="-128"/>
            </a:endParaRPr>
          </a:p>
          <a:p>
            <a:pPr marL="1162050" indent="-1162050">
              <a:lnSpc>
                <a:spcPts val="2000"/>
              </a:lnSpc>
            </a:pPr>
            <a:r>
              <a:rPr lang="ja-JP" altLang="en-US" sz="1400" dirty="0">
                <a:solidFill>
                  <a:prstClr val="black"/>
                </a:solidFill>
                <a:latin typeface="ＭＳ ゴシック" panose="020B0609070205080204" pitchFamily="49" charset="-128"/>
                <a:ea typeface="ＭＳ ゴシック" panose="020B0609070205080204" pitchFamily="49" charset="-128"/>
              </a:rPr>
              <a:t>　</a:t>
            </a:r>
            <a:endParaRPr lang="en-US" altLang="ja-JP" sz="1400" dirty="0">
              <a:solidFill>
                <a:prstClr val="black"/>
              </a:solidFill>
              <a:latin typeface="ＭＳ ゴシック" panose="020B0609070205080204" pitchFamily="49" charset="-128"/>
              <a:ea typeface="ＭＳ ゴシック" panose="020B0609070205080204" pitchFamily="49" charset="-128"/>
            </a:endParaRPr>
          </a:p>
          <a:p>
            <a:pPr>
              <a:lnSpc>
                <a:spcPts val="2000"/>
              </a:lnSpc>
            </a:pPr>
            <a:r>
              <a:rPr lang="ja-JP" altLang="en-US" b="1" dirty="0">
                <a:solidFill>
                  <a:prstClr val="black"/>
                </a:solidFill>
                <a:latin typeface="ＭＳ ゴシック" panose="020B0609070205080204" pitchFamily="49" charset="-128"/>
                <a:ea typeface="ＭＳ ゴシック" panose="020B0609070205080204" pitchFamily="49" charset="-128"/>
              </a:rPr>
              <a:t>２．胸椎～腰椎～骨盤の立場から</a:t>
            </a:r>
            <a:endParaRPr lang="en-US" altLang="ja-JP" b="1" dirty="0">
              <a:solidFill>
                <a:prstClr val="black"/>
              </a:solidFill>
              <a:latin typeface="ＭＳ ゴシック" panose="020B0609070205080204" pitchFamily="49" charset="-128"/>
              <a:ea typeface="ＭＳ ゴシック" panose="020B0609070205080204" pitchFamily="49" charset="-128"/>
            </a:endParaRPr>
          </a:p>
          <a:p>
            <a:pPr>
              <a:lnSpc>
                <a:spcPts val="2000"/>
              </a:lnSpc>
            </a:pPr>
            <a:r>
              <a:rPr lang="ja-JP" altLang="en-US" sz="1400" dirty="0">
                <a:latin typeface="ＭＳ ゴシック" panose="020B0609070205080204" pitchFamily="49" charset="-128"/>
                <a:ea typeface="ＭＳ ゴシック" panose="020B0609070205080204" pitchFamily="49" charset="-128"/>
              </a:rPr>
              <a:t>　　　岡山労災病院　副院長 　　</a:t>
            </a:r>
            <a:r>
              <a:rPr lang="ja-JP" altLang="en-US" sz="1600" dirty="0">
                <a:latin typeface="ＭＳ ゴシック" panose="020B0609070205080204" pitchFamily="49" charset="-128"/>
                <a:ea typeface="ＭＳ ゴシック" panose="020B0609070205080204" pitchFamily="49" charset="-128"/>
              </a:rPr>
              <a:t>田中雅人 </a:t>
            </a:r>
            <a:r>
              <a:rPr lang="ja-JP" altLang="en-US" sz="1400" dirty="0">
                <a:latin typeface="ＭＳ ゴシック" panose="020B0609070205080204" pitchFamily="49" charset="-128"/>
                <a:ea typeface="ＭＳ ゴシック" panose="020B0609070205080204" pitchFamily="49" charset="-128"/>
              </a:rPr>
              <a:t>先生</a:t>
            </a:r>
            <a:endParaRPr lang="en-US" altLang="ja-JP" sz="1400" dirty="0">
              <a:latin typeface="ＭＳ ゴシック" panose="020B0609070205080204" pitchFamily="49" charset="-128"/>
              <a:ea typeface="ＭＳ ゴシック" panose="020B0609070205080204" pitchFamily="49" charset="-128"/>
            </a:endParaRPr>
          </a:p>
          <a:p>
            <a:pPr>
              <a:lnSpc>
                <a:spcPts val="2000"/>
              </a:lnSpc>
            </a:pPr>
            <a:endParaRPr lang="en-US" altLang="ja-JP" sz="1400" dirty="0">
              <a:solidFill>
                <a:prstClr val="black"/>
              </a:solidFill>
              <a:latin typeface="ＭＳ ゴシック" panose="020B0609070205080204" pitchFamily="49" charset="-128"/>
              <a:ea typeface="ＭＳ ゴシック" panose="020B0609070205080204" pitchFamily="49" charset="-128"/>
            </a:endParaRPr>
          </a:p>
          <a:p>
            <a:pPr>
              <a:lnSpc>
                <a:spcPts val="2000"/>
              </a:lnSpc>
            </a:pPr>
            <a:r>
              <a:rPr lang="ja-JP" altLang="en-US" b="1" dirty="0">
                <a:latin typeface="ＭＳ ゴシック" panose="020B0609070205080204" pitchFamily="49" charset="-128"/>
                <a:ea typeface="ＭＳ ゴシック" panose="020B0609070205080204" pitchFamily="49" charset="-128"/>
              </a:rPr>
              <a:t>３．胸椎～腰椎の立場から</a:t>
            </a:r>
            <a:endParaRPr lang="en-US" altLang="ja-JP" b="1" dirty="0">
              <a:latin typeface="ＭＳ ゴシック" panose="020B0609070205080204" pitchFamily="49" charset="-128"/>
              <a:ea typeface="ＭＳ ゴシック" panose="020B0609070205080204" pitchFamily="49" charset="-128"/>
            </a:endParaRPr>
          </a:p>
          <a:p>
            <a:pPr>
              <a:lnSpc>
                <a:spcPts val="2000"/>
              </a:lnSpc>
            </a:pPr>
            <a:r>
              <a:rPr lang="ja-JP" altLang="en-US" sz="1400" dirty="0">
                <a:solidFill>
                  <a:prstClr val="black"/>
                </a:solidFill>
                <a:latin typeface="ＭＳ ゴシック" panose="020B0609070205080204" pitchFamily="49" charset="-128"/>
                <a:ea typeface="ＭＳ ゴシック" panose="020B0609070205080204" pitchFamily="49" charset="-128"/>
              </a:rPr>
              <a:t>　　　名城病院整形外科 管理部長 </a:t>
            </a:r>
            <a:r>
              <a:rPr lang="ja-JP" altLang="en-US" sz="1600" dirty="0">
                <a:solidFill>
                  <a:prstClr val="black"/>
                </a:solidFill>
                <a:latin typeface="ＭＳ ゴシック" panose="020B0609070205080204" pitchFamily="49" charset="-128"/>
                <a:ea typeface="ＭＳ ゴシック" panose="020B0609070205080204" pitchFamily="49" charset="-128"/>
              </a:rPr>
              <a:t>齊藤敏樹 </a:t>
            </a:r>
            <a:r>
              <a:rPr lang="ja-JP" altLang="en-US" sz="1400" dirty="0">
                <a:solidFill>
                  <a:prstClr val="black"/>
                </a:solidFill>
                <a:latin typeface="ＭＳ ゴシック" panose="020B0609070205080204" pitchFamily="49" charset="-128"/>
                <a:ea typeface="ＭＳ ゴシック" panose="020B0609070205080204" pitchFamily="49" charset="-128"/>
              </a:rPr>
              <a:t>先生</a:t>
            </a:r>
            <a:r>
              <a:rPr lang="ja-JP" altLang="en-US" sz="1400" dirty="0">
                <a:solidFill>
                  <a:schemeClr val="tx1"/>
                </a:solidFill>
                <a:latin typeface="ＭＳ ゴシック" panose="020B0609070205080204" pitchFamily="49" charset="-128"/>
                <a:ea typeface="ＭＳ ゴシック" panose="020B0609070205080204" pitchFamily="49" charset="-128"/>
              </a:rPr>
              <a:t>　</a:t>
            </a:r>
            <a:endParaRPr lang="ja-JP" altLang="en-US" sz="1400" dirty="0">
              <a:latin typeface="ＭＳ ゴシック" panose="020B0609070205080204" pitchFamily="49" charset="-128"/>
              <a:ea typeface="ＭＳ ゴシック" panose="020B0609070205080204" pitchFamily="49" charset="-128"/>
            </a:endParaRPr>
          </a:p>
        </p:txBody>
      </p:sp>
      <p:sp>
        <p:nvSpPr>
          <p:cNvPr id="18" name="テキスト ボックス 17"/>
          <p:cNvSpPr txBox="1"/>
          <p:nvPr/>
        </p:nvSpPr>
        <p:spPr>
          <a:xfrm>
            <a:off x="1484784" y="7417335"/>
            <a:ext cx="4605437" cy="2144177"/>
          </a:xfrm>
          <a:prstGeom prst="rect">
            <a:avLst/>
          </a:prstGeom>
          <a:noFill/>
          <a:ln cmpd="thickThi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lvl="0" indent="-342900">
              <a:lnSpc>
                <a:spcPts val="2000"/>
              </a:lnSpc>
            </a:pPr>
            <a:r>
              <a:rPr lang="ja-JP" altLang="en-US" b="1" dirty="0">
                <a:solidFill>
                  <a:prstClr val="black"/>
                </a:solidFill>
                <a:latin typeface="ＭＳ ゴシック" panose="020B0609070205080204" pitchFamily="49" charset="-128"/>
                <a:ea typeface="ＭＳ ゴシック" panose="020B0609070205080204" pitchFamily="49" charset="-128"/>
              </a:rPr>
              <a:t>１．保存的治療の立場から</a:t>
            </a:r>
            <a:endParaRPr lang="en-US" altLang="ja-JP" b="1" dirty="0">
              <a:solidFill>
                <a:prstClr val="black"/>
              </a:solidFill>
              <a:latin typeface="ＭＳ ゴシック" panose="020B0609070205080204" pitchFamily="49" charset="-128"/>
              <a:ea typeface="ＭＳ ゴシック" panose="020B0609070205080204" pitchFamily="49" charset="-128"/>
            </a:endParaRPr>
          </a:p>
          <a:p>
            <a:pPr marL="342900" lvl="0" indent="-342900">
              <a:lnSpc>
                <a:spcPts val="2000"/>
              </a:lnSpc>
            </a:pPr>
            <a:r>
              <a:rPr lang="ja-JP" altLang="en-US" sz="1600" b="1" dirty="0">
                <a:solidFill>
                  <a:prstClr val="black"/>
                </a:solidFill>
                <a:latin typeface="ＭＳ ゴシック" panose="020B0609070205080204" pitchFamily="49" charset="-128"/>
                <a:ea typeface="ＭＳ ゴシック" panose="020B0609070205080204" pitchFamily="49" charset="-128"/>
              </a:rPr>
              <a:t>　　　</a:t>
            </a:r>
            <a:r>
              <a:rPr lang="ja-JP" altLang="en-US" sz="1400" dirty="0">
                <a:solidFill>
                  <a:prstClr val="black"/>
                </a:solidFill>
                <a:latin typeface="ＭＳ ゴシック" panose="020B0609070205080204" pitchFamily="49" charset="-128"/>
                <a:ea typeface="ＭＳ ゴシック" panose="020B0609070205080204" pitchFamily="49" charset="-128"/>
              </a:rPr>
              <a:t>東埼玉総合病院 副病院長　 </a:t>
            </a:r>
            <a:r>
              <a:rPr lang="ja-JP" altLang="en-US" sz="1600" dirty="0">
                <a:solidFill>
                  <a:prstClr val="black"/>
                </a:solidFill>
                <a:latin typeface="ＭＳ ゴシック" panose="020B0609070205080204" pitchFamily="49" charset="-128"/>
                <a:ea typeface="ＭＳ ゴシック" panose="020B0609070205080204" pitchFamily="49" charset="-128"/>
              </a:rPr>
              <a:t>浅野聡 </a:t>
            </a:r>
            <a:r>
              <a:rPr lang="ja-JP" altLang="en-US" sz="1400" dirty="0">
                <a:solidFill>
                  <a:prstClr val="black"/>
                </a:solidFill>
                <a:latin typeface="ＭＳ ゴシック" panose="020B0609070205080204" pitchFamily="49" charset="-128"/>
                <a:ea typeface="ＭＳ ゴシック" panose="020B0609070205080204" pitchFamily="49" charset="-128"/>
              </a:rPr>
              <a:t>先生</a:t>
            </a:r>
            <a:endParaRPr lang="en-US" altLang="ja-JP" sz="1400" dirty="0">
              <a:solidFill>
                <a:prstClr val="black"/>
              </a:solidFill>
              <a:latin typeface="ＭＳ ゴシック" panose="020B0609070205080204" pitchFamily="49" charset="-128"/>
              <a:ea typeface="ＭＳ ゴシック" panose="020B0609070205080204" pitchFamily="49" charset="-128"/>
            </a:endParaRPr>
          </a:p>
          <a:p>
            <a:pPr marL="342900" lvl="0" indent="-342900">
              <a:lnSpc>
                <a:spcPts val="2000"/>
              </a:lnSpc>
            </a:pPr>
            <a:r>
              <a:rPr lang="ja-JP" altLang="en-US" sz="1400" dirty="0">
                <a:solidFill>
                  <a:prstClr val="black"/>
                </a:solidFill>
                <a:latin typeface="ＭＳ ゴシック" panose="020B0609070205080204" pitchFamily="49" charset="-128"/>
                <a:ea typeface="ＭＳ ゴシック" panose="020B0609070205080204" pitchFamily="49" charset="-128"/>
              </a:rPr>
              <a:t>　</a:t>
            </a:r>
            <a:endParaRPr lang="en-US" altLang="ja-JP" sz="1400" dirty="0">
              <a:solidFill>
                <a:prstClr val="black"/>
              </a:solidFill>
              <a:latin typeface="ＭＳ ゴシック" panose="020B0609070205080204" pitchFamily="49" charset="-128"/>
              <a:ea typeface="ＭＳ ゴシック" panose="020B0609070205080204" pitchFamily="49" charset="-128"/>
            </a:endParaRPr>
          </a:p>
          <a:p>
            <a:pPr marL="358775" lvl="0" indent="-358775">
              <a:lnSpc>
                <a:spcPts val="2000"/>
              </a:lnSpc>
              <a:tabLst>
                <a:tab pos="3771900" algn="l"/>
              </a:tabLst>
            </a:pPr>
            <a:r>
              <a:rPr lang="ja-JP" altLang="en-US" b="1" dirty="0">
                <a:solidFill>
                  <a:prstClr val="black"/>
                </a:solidFill>
                <a:latin typeface="ＭＳ ゴシック" panose="020B0609070205080204" pitchFamily="49" charset="-128"/>
                <a:ea typeface="ＭＳ ゴシック" panose="020B0609070205080204" pitchFamily="49" charset="-128"/>
              </a:rPr>
              <a:t>２．前方後方手術の立場から</a:t>
            </a:r>
            <a:endParaRPr lang="en-US" altLang="ja-JP" b="1" dirty="0">
              <a:solidFill>
                <a:prstClr val="black"/>
              </a:solidFill>
              <a:latin typeface="ＭＳ ゴシック" panose="020B0609070205080204" pitchFamily="49" charset="-128"/>
              <a:ea typeface="ＭＳ ゴシック" panose="020B0609070205080204" pitchFamily="49" charset="-128"/>
            </a:endParaRPr>
          </a:p>
          <a:p>
            <a:pPr marL="358775" lvl="0" indent="-358775">
              <a:lnSpc>
                <a:spcPts val="2000"/>
              </a:lnSpc>
              <a:tabLst>
                <a:tab pos="3771900" algn="l"/>
              </a:tabLst>
            </a:pPr>
            <a:r>
              <a:rPr lang="ja-JP" altLang="en-US" sz="1600" b="1" dirty="0">
                <a:solidFill>
                  <a:prstClr val="black"/>
                </a:solidFill>
                <a:latin typeface="ＭＳ ゴシック" panose="020B0609070205080204" pitchFamily="49" charset="-128"/>
                <a:ea typeface="ＭＳ ゴシック" panose="020B0609070205080204" pitchFamily="49" charset="-128"/>
              </a:rPr>
              <a:t>　　　</a:t>
            </a:r>
            <a:r>
              <a:rPr lang="ja-JP" altLang="en-US" sz="1400" dirty="0">
                <a:solidFill>
                  <a:prstClr val="black"/>
                </a:solidFill>
                <a:latin typeface="ＭＳ ゴシック" panose="020B0609070205080204" pitchFamily="49" charset="-128"/>
                <a:ea typeface="ＭＳ ゴシック" panose="020B0609070205080204" pitchFamily="49" charset="-128"/>
              </a:rPr>
              <a:t>千葉大学医学部整形外科　特任准教授</a:t>
            </a:r>
            <a:endParaRPr lang="en-US" altLang="ja-JP" sz="1400" dirty="0">
              <a:solidFill>
                <a:prstClr val="black"/>
              </a:solidFill>
              <a:latin typeface="ＭＳ ゴシック" panose="020B0609070205080204" pitchFamily="49" charset="-128"/>
              <a:ea typeface="ＭＳ ゴシック" panose="020B0609070205080204" pitchFamily="49" charset="-128"/>
            </a:endParaRPr>
          </a:p>
          <a:p>
            <a:pPr marL="358775" lvl="0" indent="-358775">
              <a:lnSpc>
                <a:spcPts val="2000"/>
              </a:lnSpc>
              <a:tabLst>
                <a:tab pos="3771900" algn="l"/>
              </a:tabLst>
            </a:pPr>
            <a:r>
              <a:rPr lang="ja-JP" altLang="en-US" sz="1400" dirty="0">
                <a:solidFill>
                  <a:prstClr val="black"/>
                </a:solidFill>
                <a:latin typeface="ＭＳ ゴシック" panose="020B0609070205080204" pitchFamily="49" charset="-128"/>
                <a:ea typeface="ＭＳ ゴシック" panose="020B0609070205080204" pitchFamily="49" charset="-128"/>
              </a:rPr>
              <a:t>　　　　　　　　　　　　　　　　 </a:t>
            </a:r>
            <a:r>
              <a:rPr lang="ja-JP" altLang="en-US" sz="1600" dirty="0">
                <a:solidFill>
                  <a:prstClr val="black"/>
                </a:solidFill>
                <a:latin typeface="ＭＳ ゴシック" panose="020B0609070205080204" pitchFamily="49" charset="-128"/>
                <a:ea typeface="ＭＳ ゴシック" panose="020B0609070205080204" pitchFamily="49" charset="-128"/>
              </a:rPr>
              <a:t>折田純久 </a:t>
            </a:r>
            <a:r>
              <a:rPr lang="ja-JP" altLang="en-US" sz="1400" dirty="0">
                <a:solidFill>
                  <a:prstClr val="black"/>
                </a:solidFill>
                <a:latin typeface="ＭＳ ゴシック" panose="020B0609070205080204" pitchFamily="49" charset="-128"/>
                <a:ea typeface="ＭＳ ゴシック" panose="020B0609070205080204" pitchFamily="49" charset="-128"/>
              </a:rPr>
              <a:t>先生</a:t>
            </a:r>
            <a:endParaRPr lang="en-US" altLang="ja-JP" sz="1400" dirty="0">
              <a:solidFill>
                <a:prstClr val="black"/>
              </a:solidFill>
              <a:latin typeface="ＭＳ ゴシック" panose="020B0609070205080204" pitchFamily="49" charset="-128"/>
              <a:ea typeface="ＭＳ ゴシック" panose="020B0609070205080204" pitchFamily="49" charset="-128"/>
            </a:endParaRPr>
          </a:p>
          <a:p>
            <a:pPr marL="358775" indent="-358775">
              <a:lnSpc>
                <a:spcPts val="2000"/>
              </a:lnSpc>
              <a:tabLst>
                <a:tab pos="3771900" algn="l"/>
              </a:tabLst>
            </a:pPr>
            <a:r>
              <a:rPr lang="ja-JP" altLang="en-US" b="1" dirty="0">
                <a:solidFill>
                  <a:prstClr val="black"/>
                </a:solidFill>
                <a:latin typeface="ＭＳ ゴシック" panose="020B0609070205080204" pitchFamily="49" charset="-128"/>
                <a:ea typeface="ＭＳ ゴシック" panose="020B0609070205080204" pitchFamily="49" charset="-128"/>
              </a:rPr>
              <a:t>３．後方手術の立場から</a:t>
            </a:r>
            <a:endParaRPr lang="en-US" altLang="ja-JP" b="1" dirty="0">
              <a:solidFill>
                <a:prstClr val="black"/>
              </a:solidFill>
              <a:latin typeface="ＭＳ ゴシック" panose="020B0609070205080204" pitchFamily="49" charset="-128"/>
              <a:ea typeface="ＭＳ ゴシック" panose="020B0609070205080204" pitchFamily="49" charset="-128"/>
            </a:endParaRPr>
          </a:p>
          <a:p>
            <a:pPr marL="358775" indent="-358775">
              <a:lnSpc>
                <a:spcPts val="2000"/>
              </a:lnSpc>
              <a:tabLst>
                <a:tab pos="3771900" algn="l"/>
              </a:tabLst>
            </a:pPr>
            <a:r>
              <a:rPr lang="ja-JP" altLang="en-US" sz="1600" b="1" dirty="0">
                <a:solidFill>
                  <a:prstClr val="black"/>
                </a:solidFill>
                <a:latin typeface="ＭＳ ゴシック" panose="020B0609070205080204" pitchFamily="49" charset="-128"/>
                <a:ea typeface="ＭＳ ゴシック" panose="020B0609070205080204" pitchFamily="49" charset="-128"/>
              </a:rPr>
              <a:t>　　　</a:t>
            </a:r>
            <a:r>
              <a:rPr lang="ja-JP" altLang="en-US" sz="1400" dirty="0">
                <a:solidFill>
                  <a:prstClr val="black"/>
                </a:solidFill>
                <a:latin typeface="ＭＳ ゴシック" panose="020B0609070205080204" pitchFamily="49" charset="-128"/>
                <a:ea typeface="ＭＳ ゴシック" panose="020B0609070205080204" pitchFamily="49" charset="-128"/>
              </a:rPr>
              <a:t>岐阜市民病院整形外科 部長　</a:t>
            </a:r>
            <a:r>
              <a:rPr lang="ja-JP" altLang="en-US" sz="1600" dirty="0">
                <a:solidFill>
                  <a:prstClr val="black"/>
                </a:solidFill>
                <a:latin typeface="ＭＳ ゴシック" panose="020B0609070205080204" pitchFamily="49" charset="-128"/>
                <a:ea typeface="ＭＳ ゴシック" panose="020B0609070205080204" pitchFamily="49" charset="-128"/>
              </a:rPr>
              <a:t>宮本敬 </a:t>
            </a:r>
            <a:r>
              <a:rPr lang="ja-JP" altLang="en-US" sz="1400" dirty="0">
                <a:solidFill>
                  <a:prstClr val="black"/>
                </a:solidFill>
                <a:latin typeface="ＭＳ ゴシック" panose="020B0609070205080204" pitchFamily="49" charset="-128"/>
                <a:ea typeface="ＭＳ ゴシック" panose="020B0609070205080204" pitchFamily="49" charset="-128"/>
              </a:rPr>
              <a:t>先生</a:t>
            </a:r>
            <a:endParaRPr lang="en-US" altLang="ja-JP" sz="1400" dirty="0">
              <a:latin typeface="ＭＳ ゴシック" panose="020B0609070205080204" pitchFamily="49" charset="-128"/>
              <a:ea typeface="ＭＳ ゴシック" panose="020B0609070205080204" pitchFamily="49" charset="-128"/>
            </a:endParaRPr>
          </a:p>
        </p:txBody>
      </p:sp>
      <p:sp>
        <p:nvSpPr>
          <p:cNvPr id="19" name="テキスト ボックス 18"/>
          <p:cNvSpPr txBox="1"/>
          <p:nvPr/>
        </p:nvSpPr>
        <p:spPr>
          <a:xfrm>
            <a:off x="260648" y="2763609"/>
            <a:ext cx="6480720" cy="965255"/>
          </a:xfrm>
          <a:prstGeom prst="rect">
            <a:avLst/>
          </a:prstGeom>
          <a:solidFill>
            <a:schemeClr val="accent3">
              <a:lumMod val="20000"/>
              <a:lumOff val="80000"/>
            </a:schemeClr>
          </a:solidFill>
          <a:ln cmpd="thickThin">
            <a:noFill/>
          </a:ln>
        </p:spPr>
        <p:style>
          <a:lnRef idx="2">
            <a:schemeClr val="accent1"/>
          </a:lnRef>
          <a:fillRef idx="1">
            <a:schemeClr val="lt1"/>
          </a:fillRef>
          <a:effectRef idx="0">
            <a:schemeClr val="accent1"/>
          </a:effectRef>
          <a:fontRef idx="minor">
            <a:schemeClr val="dk1"/>
          </a:fontRef>
        </p:style>
        <p:txBody>
          <a:bodyPr wrap="square" tIns="72000" rtlCol="0">
            <a:spAutoFit/>
          </a:bodyPr>
          <a:lstStyle/>
          <a:p>
            <a:pPr marL="1436688" indent="-1436688">
              <a:lnSpc>
                <a:spcPts val="2200"/>
              </a:lnSpc>
            </a:pPr>
            <a:r>
              <a:rPr lang="en-US" altLang="ja-JP" sz="1400" b="1" dirty="0">
                <a:solidFill>
                  <a:schemeClr val="tx1"/>
                </a:solidFill>
                <a:latin typeface="ＭＳ ゴシック" panose="020B0609070205080204" pitchFamily="49" charset="-128"/>
                <a:ea typeface="ＭＳ ゴシック" panose="020B0609070205080204" pitchFamily="49" charset="-128"/>
              </a:rPr>
              <a:t>13:40‐15:40</a:t>
            </a:r>
          </a:p>
          <a:p>
            <a:pPr marL="1524000" indent="-1524000">
              <a:lnSpc>
                <a:spcPts val="2200"/>
              </a:lnSpc>
            </a:pPr>
            <a:r>
              <a:rPr lang="en-US" altLang="ja-JP" sz="2000" b="1" dirty="0">
                <a:solidFill>
                  <a:srgbClr val="16741A"/>
                </a:solidFill>
                <a:latin typeface="ＭＳ ゴシック" panose="020B0609070205080204" pitchFamily="49" charset="-128"/>
                <a:ea typeface="ＭＳ ゴシック" panose="020B0609070205080204" pitchFamily="49" charset="-128"/>
              </a:rPr>
              <a:t>Session 1.</a:t>
            </a:r>
            <a:r>
              <a:rPr lang="ja-JP" altLang="en-US" sz="2200" b="1" dirty="0">
                <a:solidFill>
                  <a:srgbClr val="16741A"/>
                </a:solidFill>
                <a:latin typeface="ＭＳ ゴシック" panose="020B0609070205080204" pitchFamily="49" charset="-128"/>
                <a:ea typeface="ＭＳ ゴシック" panose="020B0609070205080204" pitchFamily="49" charset="-128"/>
              </a:rPr>
              <a:t> 成人脊柱変形、</a:t>
            </a:r>
            <a:r>
              <a:rPr lang="en-US" altLang="ja-JP" sz="2200" b="1" dirty="0">
                <a:solidFill>
                  <a:srgbClr val="16741A"/>
                </a:solidFill>
                <a:latin typeface="ＭＳ ゴシック" panose="020B0609070205080204" pitchFamily="49" charset="-128"/>
                <a:ea typeface="ＭＳ ゴシック" panose="020B0609070205080204" pitchFamily="49" charset="-128"/>
              </a:rPr>
              <a:t>floating fusion</a:t>
            </a:r>
            <a:r>
              <a:rPr lang="ja-JP" altLang="en-US" sz="2200" b="1" dirty="0">
                <a:solidFill>
                  <a:srgbClr val="16741A"/>
                </a:solidFill>
                <a:latin typeface="ＭＳ ゴシック" panose="020B0609070205080204" pitchFamily="49" charset="-128"/>
                <a:ea typeface="ＭＳ ゴシック" panose="020B0609070205080204" pitchFamily="49" charset="-128"/>
              </a:rPr>
              <a:t>は</a:t>
            </a:r>
            <a:endParaRPr lang="en-US" altLang="ja-JP" sz="2200" b="1" dirty="0">
              <a:solidFill>
                <a:srgbClr val="16741A"/>
              </a:solidFill>
              <a:latin typeface="ＭＳ ゴシック" panose="020B0609070205080204" pitchFamily="49" charset="-128"/>
              <a:ea typeface="ＭＳ ゴシック" panose="020B0609070205080204" pitchFamily="49" charset="-128"/>
            </a:endParaRPr>
          </a:p>
          <a:p>
            <a:pPr marL="1524000" indent="-1524000">
              <a:lnSpc>
                <a:spcPts val="2200"/>
              </a:lnSpc>
            </a:pPr>
            <a:r>
              <a:rPr lang="en-US" altLang="ja-JP" sz="2200" b="1" dirty="0">
                <a:solidFill>
                  <a:srgbClr val="16741A"/>
                </a:solidFill>
                <a:latin typeface="ＭＳ ゴシック" panose="020B0609070205080204" pitchFamily="49" charset="-128"/>
                <a:ea typeface="ＭＳ ゴシック" panose="020B0609070205080204" pitchFamily="49" charset="-128"/>
              </a:rPr>
              <a:t>          </a:t>
            </a:r>
            <a:r>
              <a:rPr lang="ja-JP" altLang="en-US" sz="2200" b="1" dirty="0">
                <a:solidFill>
                  <a:srgbClr val="16741A"/>
                </a:solidFill>
                <a:latin typeface="ＭＳ ゴシック" panose="020B0609070205080204" pitchFamily="49" charset="-128"/>
                <a:ea typeface="ＭＳ ゴシック" panose="020B0609070205080204" pitchFamily="49" charset="-128"/>
              </a:rPr>
              <a:t>症例を選べば可能か？</a:t>
            </a:r>
            <a:r>
              <a:rPr lang="ja-JP" altLang="en-US" sz="2200" b="1" dirty="0">
                <a:solidFill>
                  <a:srgbClr val="16741A"/>
                </a:solidFill>
                <a:latin typeface="HGP創英角ﾎﾟｯﾌﾟ体" panose="040B0A00000000000000" pitchFamily="50" charset="-128"/>
                <a:ea typeface="HGP創英角ﾎﾟｯﾌﾟ体" panose="040B0A00000000000000" pitchFamily="50" charset="-128"/>
              </a:rPr>
              <a:t>　　</a:t>
            </a:r>
            <a:r>
              <a:rPr lang="ja-JP" altLang="en-US" sz="2200" b="1" dirty="0">
                <a:solidFill>
                  <a:schemeClr val="accent3">
                    <a:lumMod val="50000"/>
                  </a:schemeClr>
                </a:solidFill>
                <a:latin typeface="HGP創英角ﾎﾟｯﾌﾟ体" panose="040B0A00000000000000" pitchFamily="50" charset="-128"/>
                <a:ea typeface="HGP創英角ﾎﾟｯﾌﾟ体" panose="040B0A00000000000000" pitchFamily="50" charset="-128"/>
              </a:rPr>
              <a:t>　　　　　</a:t>
            </a:r>
            <a:r>
              <a:rPr lang="ja-JP" altLang="en-US" sz="2000" b="1" dirty="0">
                <a:solidFill>
                  <a:schemeClr val="accent3">
                    <a:lumMod val="50000"/>
                  </a:schemeClr>
                </a:solidFill>
                <a:latin typeface="HGP創英角ﾎﾟｯﾌﾟ体" panose="040B0A00000000000000" pitchFamily="50" charset="-128"/>
                <a:ea typeface="HGP創英角ﾎﾟｯﾌﾟ体" panose="040B0A00000000000000" pitchFamily="50" charset="-128"/>
              </a:rPr>
              <a:t>　　　</a:t>
            </a:r>
          </a:p>
        </p:txBody>
      </p:sp>
      <p:sp>
        <p:nvSpPr>
          <p:cNvPr id="20" name="テキスト ボックス 19"/>
          <p:cNvSpPr txBox="1"/>
          <p:nvPr/>
        </p:nvSpPr>
        <p:spPr>
          <a:xfrm>
            <a:off x="260648" y="6373050"/>
            <a:ext cx="6480720" cy="668182"/>
          </a:xfrm>
          <a:prstGeom prst="rect">
            <a:avLst/>
          </a:prstGeom>
          <a:solidFill>
            <a:schemeClr val="accent3">
              <a:lumMod val="20000"/>
              <a:lumOff val="80000"/>
            </a:schemeClr>
          </a:solidFill>
          <a:ln cmpd="thickThin">
            <a:noFill/>
          </a:ln>
          <a:effectLst>
            <a:softEdge rad="31750"/>
          </a:effectLst>
        </p:spPr>
        <p:style>
          <a:lnRef idx="2">
            <a:schemeClr val="accent1"/>
          </a:lnRef>
          <a:fillRef idx="1">
            <a:schemeClr val="lt1"/>
          </a:fillRef>
          <a:effectRef idx="0">
            <a:schemeClr val="accent1"/>
          </a:effectRef>
          <a:fontRef idx="minor">
            <a:schemeClr val="dk1"/>
          </a:fontRef>
        </p:style>
        <p:txBody>
          <a:bodyPr wrap="square" tIns="108000" rtlCol="0">
            <a:spAutoFit/>
          </a:bodyPr>
          <a:lstStyle/>
          <a:p>
            <a:pPr marL="1162050" lvl="0" indent="-1162050">
              <a:lnSpc>
                <a:spcPts val="2000"/>
              </a:lnSpc>
            </a:pPr>
            <a:r>
              <a:rPr lang="en-US" altLang="ja-JP" sz="1400" b="1" dirty="0">
                <a:solidFill>
                  <a:schemeClr val="tx1"/>
                </a:solidFill>
                <a:latin typeface="ＭＳ ゴシック" panose="020B0609070205080204" pitchFamily="49" charset="-128"/>
                <a:ea typeface="ＭＳ ゴシック" panose="020B0609070205080204" pitchFamily="49" charset="-128"/>
              </a:rPr>
              <a:t>16:40‐18:40</a:t>
            </a:r>
          </a:p>
          <a:p>
            <a:pPr marL="1162050" lvl="0" indent="-1162050">
              <a:lnSpc>
                <a:spcPts val="2000"/>
              </a:lnSpc>
            </a:pPr>
            <a:r>
              <a:rPr lang="en-US" altLang="ja-JP" sz="2000" b="1" dirty="0">
                <a:solidFill>
                  <a:srgbClr val="16741A"/>
                </a:solidFill>
                <a:latin typeface="ＭＳ ゴシック" panose="020B0609070205080204" pitchFamily="49" charset="-128"/>
                <a:ea typeface="ＭＳ ゴシック" panose="020B0609070205080204" pitchFamily="49" charset="-128"/>
              </a:rPr>
              <a:t>Session 2.</a:t>
            </a:r>
            <a:r>
              <a:rPr lang="ja-JP" altLang="en-US" sz="2200" b="1" dirty="0">
                <a:solidFill>
                  <a:srgbClr val="16741A"/>
                </a:solidFill>
                <a:latin typeface="ＭＳ ゴシック" panose="020B0609070205080204" pitchFamily="49" charset="-128"/>
                <a:ea typeface="ＭＳ ゴシック" panose="020B0609070205080204" pitchFamily="49" charset="-128"/>
              </a:rPr>
              <a:t> 腰椎椎体骨折、あなたならどうする？</a:t>
            </a:r>
            <a:endParaRPr lang="en-US" altLang="ja-JP" sz="2200" b="1" dirty="0">
              <a:solidFill>
                <a:srgbClr val="16741A"/>
              </a:solidFill>
              <a:latin typeface="ＭＳ ゴシック" panose="020B0609070205080204" pitchFamily="49" charset="-128"/>
              <a:ea typeface="ＭＳ ゴシック" panose="020B0609070205080204" pitchFamily="49" charset="-128"/>
            </a:endParaRPr>
          </a:p>
        </p:txBody>
      </p:sp>
      <p:sp>
        <p:nvSpPr>
          <p:cNvPr id="10" name="テキスト ボックス 9"/>
          <p:cNvSpPr txBox="1"/>
          <p:nvPr/>
        </p:nvSpPr>
        <p:spPr>
          <a:xfrm>
            <a:off x="5058021" y="98847"/>
            <a:ext cx="1611339" cy="461665"/>
          </a:xfrm>
          <a:prstGeom prst="rect">
            <a:avLst/>
          </a:prstGeom>
          <a:noFill/>
        </p:spPr>
        <p:txBody>
          <a:bodyPr wrap="none" rtlCol="0">
            <a:spAutoFit/>
          </a:bodyPr>
          <a:lstStyle/>
          <a:p>
            <a:r>
              <a:rPr kumimoji="1" lang="en-US" altLang="ja-JP" sz="2400" dirty="0">
                <a:solidFill>
                  <a:srgbClr val="FF0000"/>
                </a:solidFill>
                <a:latin typeface="HGS創英角ﾎﾟｯﾌﾟ体" panose="040B0A00000000000000" pitchFamily="50" charset="-128"/>
                <a:ea typeface="HGS創英角ﾎﾟｯﾌﾟ体" panose="040B0A00000000000000" pitchFamily="50" charset="-128"/>
              </a:rPr>
              <a:t>Presents!</a:t>
            </a:r>
            <a:endParaRPr kumimoji="1" lang="ja-JP" altLang="en-US" sz="2400" dirty="0">
              <a:solidFill>
                <a:srgbClr val="FF0000"/>
              </a:solidFill>
              <a:latin typeface="HGS創英角ﾎﾟｯﾌﾟ体" panose="040B0A00000000000000" pitchFamily="50" charset="-128"/>
              <a:ea typeface="HGS創英角ﾎﾟｯﾌﾟ体" panose="040B0A00000000000000" pitchFamily="50" charset="-128"/>
            </a:endParaRPr>
          </a:p>
        </p:txBody>
      </p:sp>
      <p:sp>
        <p:nvSpPr>
          <p:cNvPr id="12" name="テキスト ボックス 11"/>
          <p:cNvSpPr txBox="1"/>
          <p:nvPr/>
        </p:nvSpPr>
        <p:spPr>
          <a:xfrm>
            <a:off x="1202630" y="3728864"/>
            <a:ext cx="5425273" cy="477054"/>
          </a:xfrm>
          <a:prstGeom prst="rect">
            <a:avLst/>
          </a:prstGeom>
          <a:noFill/>
        </p:spPr>
        <p:txBody>
          <a:bodyPr wrap="square" rtlCol="0">
            <a:spAutoFit/>
          </a:bodyPr>
          <a:lstStyle/>
          <a:p>
            <a:pPr lvl="0">
              <a:lnSpc>
                <a:spcPts val="1500"/>
              </a:lnSpc>
            </a:pPr>
            <a:r>
              <a:rPr lang="ja-JP" altLang="en-US" sz="1200" dirty="0">
                <a:latin typeface="ＭＳ ゴシック" panose="020B0609070205080204" pitchFamily="49" charset="-128"/>
                <a:ea typeface="ＭＳ ゴシック" panose="020B0609070205080204" pitchFamily="49" charset="-128"/>
              </a:rPr>
              <a:t>レフリー：国立病院機構神戸医療センター　院長　</a:t>
            </a:r>
            <a:r>
              <a:rPr lang="ja-JP" altLang="en-US" sz="1400" dirty="0">
                <a:latin typeface="ＭＳ ゴシック" panose="020B0609070205080204" pitchFamily="49" charset="-128"/>
                <a:ea typeface="ＭＳ ゴシック" panose="020B0609070205080204" pitchFamily="49" charset="-128"/>
              </a:rPr>
              <a:t>宇野耕吉</a:t>
            </a:r>
            <a:endParaRPr lang="en-US" altLang="ja-JP" sz="1400" dirty="0">
              <a:latin typeface="ＭＳ ゴシック" panose="020B0609070205080204" pitchFamily="49" charset="-128"/>
              <a:ea typeface="ＭＳ ゴシック" panose="020B0609070205080204" pitchFamily="49" charset="-128"/>
            </a:endParaRPr>
          </a:p>
          <a:p>
            <a:pPr lvl="0">
              <a:lnSpc>
                <a:spcPts val="1500"/>
              </a:lnSpc>
            </a:pPr>
            <a:r>
              <a:rPr lang="ja-JP" altLang="en-US" sz="1200" dirty="0">
                <a:latin typeface="ＭＳ ゴシック" panose="020B0609070205080204" pitchFamily="49" charset="-128"/>
                <a:ea typeface="ＭＳ ゴシック" panose="020B0609070205080204" pitchFamily="49" charset="-128"/>
              </a:rPr>
              <a:t>　　　　　国立病院機構神戸医療センター　ﾘﾊﾋﾞﾘﾃｰｼｮﾝ科部長　</a:t>
            </a:r>
            <a:r>
              <a:rPr lang="ja-JP" altLang="en-US" sz="1400" dirty="0">
                <a:latin typeface="ＭＳ ゴシック" panose="020B0609070205080204" pitchFamily="49" charset="-128"/>
                <a:ea typeface="ＭＳ ゴシック" panose="020B0609070205080204" pitchFamily="49" charset="-128"/>
              </a:rPr>
              <a:t>鈴木哲平</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14" name="テキスト ボックス 13"/>
          <p:cNvSpPr txBox="1"/>
          <p:nvPr/>
        </p:nvSpPr>
        <p:spPr>
          <a:xfrm>
            <a:off x="1196752" y="7068234"/>
            <a:ext cx="4775666" cy="477054"/>
          </a:xfrm>
          <a:prstGeom prst="rect">
            <a:avLst/>
          </a:prstGeom>
          <a:noFill/>
        </p:spPr>
        <p:txBody>
          <a:bodyPr wrap="none" rtlCol="0">
            <a:spAutoFit/>
          </a:bodyPr>
          <a:lstStyle/>
          <a:p>
            <a:pPr>
              <a:lnSpc>
                <a:spcPts val="1500"/>
              </a:lnSpc>
            </a:pPr>
            <a:r>
              <a:rPr lang="ja-JP" altLang="en-US" sz="1200" dirty="0">
                <a:latin typeface="ＭＳ ゴシック" panose="020B0609070205080204" pitchFamily="49" charset="-128"/>
                <a:ea typeface="ＭＳ ゴシック" panose="020B0609070205080204" pitchFamily="49" charset="-128"/>
              </a:rPr>
              <a:t>レフリー</a:t>
            </a:r>
            <a:r>
              <a:rPr lang="ja-JP" altLang="en-US" sz="120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神戸大学医学部整形外科脊椎外科</a:t>
            </a:r>
            <a:r>
              <a:rPr lang="ja-JP" altLang="en-US" sz="1200" dirty="0">
                <a:latin typeface="ＭＳ ゴシック" panose="020B0609070205080204" pitchFamily="49" charset="-128"/>
                <a:ea typeface="ＭＳ ゴシック" panose="020B0609070205080204" pitchFamily="49" charset="-128"/>
              </a:rPr>
              <a:t>学部門　特命准教授</a:t>
            </a:r>
            <a:endParaRPr lang="en-US" altLang="ja-JP" sz="1200" dirty="0">
              <a:latin typeface="ＭＳ ゴシック" panose="020B0609070205080204" pitchFamily="49" charset="-128"/>
              <a:ea typeface="ＭＳ ゴシック" panose="020B0609070205080204" pitchFamily="49" charset="-128"/>
            </a:endParaRPr>
          </a:p>
          <a:p>
            <a:pPr>
              <a:lnSpc>
                <a:spcPts val="1500"/>
              </a:lnSpc>
            </a:pPr>
            <a:r>
              <a:rPr kumimoji="1" lang="ja-JP" altLang="en-US" sz="1200" dirty="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角谷賢一朗</a:t>
            </a:r>
            <a:endParaRPr kumimoji="1" lang="ja-JP" altLang="en-US" sz="1400" dirty="0">
              <a:latin typeface="ＭＳ ゴシック" panose="020B0609070205080204" pitchFamily="49" charset="-128"/>
              <a:ea typeface="ＭＳ ゴシック" panose="020B0609070205080204" pitchFamily="49" charset="-128"/>
            </a:endParaRPr>
          </a:p>
        </p:txBody>
      </p:sp>
      <p:pic>
        <p:nvPicPr>
          <p:cNvPr id="21" name="Picture 1" descr="C:\Users\Masa\Desktop\神戸NPO\ロゴ\HOSDlogomark透過.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6860" y="8769424"/>
            <a:ext cx="1013908" cy="1013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p:cNvSpPr txBox="1"/>
          <p:nvPr/>
        </p:nvSpPr>
        <p:spPr>
          <a:xfrm>
            <a:off x="5489336" y="9546704"/>
            <a:ext cx="1110672" cy="230832"/>
          </a:xfrm>
          <a:prstGeom prst="rect">
            <a:avLst/>
          </a:prstGeom>
          <a:noFill/>
          <a:ln w="19050" cmpd="dbl">
            <a:solidFill>
              <a:schemeClr val="tx1"/>
            </a:solidFill>
          </a:ln>
        </p:spPr>
        <p:txBody>
          <a:bodyPr wrap="square" rtlCol="0">
            <a:spAutoFit/>
          </a:bodyPr>
          <a:lstStyle/>
          <a:p>
            <a:pPr algn="ctr"/>
            <a:r>
              <a:rPr kumimoji="1" lang="ja-JP" altLang="en-US" sz="900" dirty="0"/>
              <a:t>裏面もご覧ください</a:t>
            </a:r>
          </a:p>
        </p:txBody>
      </p:sp>
      <p:sp>
        <p:nvSpPr>
          <p:cNvPr id="22" name="テキスト ボックス 21"/>
          <p:cNvSpPr txBox="1"/>
          <p:nvPr/>
        </p:nvSpPr>
        <p:spPr>
          <a:xfrm>
            <a:off x="260648" y="1784648"/>
            <a:ext cx="6480720" cy="875487"/>
          </a:xfrm>
          <a:prstGeom prst="rect">
            <a:avLst/>
          </a:prstGeom>
          <a:solidFill>
            <a:schemeClr val="accent3">
              <a:lumMod val="20000"/>
              <a:lumOff val="80000"/>
            </a:schemeClr>
          </a:solidFill>
          <a:ln cmpd="thickThin">
            <a:solidFill>
              <a:srgbClr val="16741A"/>
            </a:solidFill>
          </a:ln>
        </p:spPr>
        <p:style>
          <a:lnRef idx="2">
            <a:schemeClr val="accent1"/>
          </a:lnRef>
          <a:fillRef idx="1">
            <a:schemeClr val="lt1"/>
          </a:fillRef>
          <a:effectRef idx="0">
            <a:schemeClr val="accent1"/>
          </a:effectRef>
          <a:fontRef idx="minor">
            <a:schemeClr val="dk1"/>
          </a:fontRef>
        </p:style>
        <p:txBody>
          <a:bodyPr wrap="square" tIns="72000" rtlCol="0">
            <a:spAutoFit/>
          </a:bodyPr>
          <a:lstStyle/>
          <a:p>
            <a:pPr marL="1436688" indent="-1436688">
              <a:lnSpc>
                <a:spcPts val="2200"/>
              </a:lnSpc>
            </a:pPr>
            <a:r>
              <a:rPr lang="en-US" altLang="ja-JP" sz="1400" b="1" dirty="0">
                <a:solidFill>
                  <a:schemeClr val="tx1"/>
                </a:solidFill>
                <a:latin typeface="ＭＳ ゴシック" panose="020B0609070205080204" pitchFamily="49" charset="-128"/>
                <a:ea typeface="ＭＳ ゴシック" panose="020B0609070205080204" pitchFamily="49" charset="-128"/>
              </a:rPr>
              <a:t>13:10‐13:40</a:t>
            </a:r>
          </a:p>
          <a:p>
            <a:pPr marL="1436688" indent="-1436688">
              <a:lnSpc>
                <a:spcPts val="2200"/>
              </a:lnSpc>
            </a:pPr>
            <a:r>
              <a:rPr lang="ja-JP" altLang="en-US" sz="2000" b="1" dirty="0">
                <a:solidFill>
                  <a:srgbClr val="16741A"/>
                </a:solidFill>
                <a:latin typeface="ＭＳ ゴシック" panose="020B0609070205080204" pitchFamily="49" charset="-128"/>
                <a:ea typeface="ＭＳ ゴシック" panose="020B0609070205080204" pitchFamily="49" charset="-128"/>
              </a:rPr>
              <a:t>特別講演：</a:t>
            </a:r>
            <a:r>
              <a:rPr lang="ja-JP" altLang="en-US" sz="2200" b="1" dirty="0">
                <a:solidFill>
                  <a:srgbClr val="16741A"/>
                </a:solidFill>
                <a:latin typeface="ＭＳ ゴシック" panose="020B0609070205080204" pitchFamily="49" charset="-128"/>
                <a:ea typeface="ＭＳ ゴシック" panose="020B0609070205080204" pitchFamily="49" charset="-128"/>
              </a:rPr>
              <a:t>胸腔、後腹膜腔への進入法の実際</a:t>
            </a:r>
            <a:endParaRPr lang="en-US" altLang="ja-JP" sz="2200" b="1" dirty="0">
              <a:solidFill>
                <a:srgbClr val="16741A"/>
              </a:solidFill>
              <a:latin typeface="ＭＳ ゴシック" panose="020B0609070205080204" pitchFamily="49" charset="-128"/>
              <a:ea typeface="ＭＳ ゴシック" panose="020B0609070205080204" pitchFamily="49" charset="-128"/>
            </a:endParaRPr>
          </a:p>
          <a:p>
            <a:pPr lvl="0">
              <a:lnSpc>
                <a:spcPts val="1500"/>
              </a:lnSpc>
            </a:pPr>
            <a:r>
              <a:rPr lang="ja-JP" altLang="en-US" sz="1200" dirty="0">
                <a:solidFill>
                  <a:prstClr val="black"/>
                </a:solidFill>
                <a:latin typeface="ＭＳ ゴシック" panose="020B0609070205080204" pitchFamily="49" charset="-128"/>
                <a:ea typeface="ＭＳ ゴシック" panose="020B0609070205080204" pitchFamily="49" charset="-128"/>
              </a:rPr>
              <a:t>　　　　　　　　　　　　　　　　　国立病院機構神戸医療センター　院長　</a:t>
            </a:r>
            <a:r>
              <a:rPr lang="ja-JP" altLang="en-US" sz="1400" dirty="0">
                <a:solidFill>
                  <a:prstClr val="black"/>
                </a:solidFill>
                <a:latin typeface="ＭＳ ゴシック" panose="020B0609070205080204" pitchFamily="49" charset="-128"/>
                <a:ea typeface="ＭＳ ゴシック" panose="020B0609070205080204" pitchFamily="49" charset="-128"/>
              </a:rPr>
              <a:t>宇野耕吉</a:t>
            </a:r>
            <a:r>
              <a:rPr lang="ja-JP" altLang="en-US" sz="2200" b="1" dirty="0">
                <a:solidFill>
                  <a:schemeClr val="accent3">
                    <a:lumMod val="50000"/>
                  </a:schemeClr>
                </a:solidFill>
                <a:latin typeface="HGP創英角ﾎﾟｯﾌﾟ体" panose="040B0A00000000000000" pitchFamily="50" charset="-128"/>
                <a:ea typeface="HGP創英角ﾎﾟｯﾌﾟ体" panose="040B0A00000000000000" pitchFamily="50" charset="-128"/>
              </a:rPr>
              <a:t>　　　　　　　</a:t>
            </a:r>
            <a:r>
              <a:rPr lang="ja-JP" altLang="en-US" sz="1500" b="1" dirty="0">
                <a:solidFill>
                  <a:schemeClr val="accent3">
                    <a:lumMod val="50000"/>
                  </a:schemeClr>
                </a:solidFill>
                <a:latin typeface="HGP創英角ﾎﾟｯﾌﾟ体" panose="040B0A00000000000000" pitchFamily="50" charset="-128"/>
                <a:ea typeface="HGP創英角ﾎﾟｯﾌﾟ体" panose="040B0A00000000000000" pitchFamily="50" charset="-128"/>
              </a:rPr>
              <a:t>　　　</a:t>
            </a:r>
          </a:p>
        </p:txBody>
      </p:sp>
    </p:spTree>
    <p:extLst>
      <p:ext uri="{BB962C8B-B14F-4D97-AF65-F5344CB8AC3E}">
        <p14:creationId xmlns:p14="http://schemas.microsoft.com/office/powerpoint/2010/main" val="1856301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908721" y="263769"/>
            <a:ext cx="5028266" cy="58477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2500" b="1" dirty="0">
                <a:latin typeface="HGP創英角ﾎﾟｯﾌﾟ体" pitchFamily="50" charset="-128"/>
                <a:ea typeface="HGP創英角ﾎﾟｯﾌﾟ体" pitchFamily="50" charset="-128"/>
              </a:rPr>
              <a:t>第</a:t>
            </a:r>
            <a:r>
              <a:rPr lang="en-US" altLang="ja-JP" sz="2500" b="1" dirty="0">
                <a:latin typeface="HGP創英角ﾎﾟｯﾌﾟ体" pitchFamily="50" charset="-128"/>
                <a:ea typeface="HGP創英角ﾎﾟｯﾌﾟ体" pitchFamily="50" charset="-128"/>
              </a:rPr>
              <a:t>8</a:t>
            </a:r>
            <a:r>
              <a:rPr lang="ja-JP" altLang="en-US" sz="2500" b="1" dirty="0">
                <a:latin typeface="HGP創英角ﾎﾟｯﾌﾟ体" pitchFamily="50" charset="-128"/>
                <a:ea typeface="HGP創英角ﾎﾟｯﾌﾟ体" pitchFamily="50" charset="-128"/>
              </a:rPr>
              <a:t>回　</a:t>
            </a:r>
            <a:r>
              <a:rPr lang="en-US" altLang="ja-JP" sz="3200" b="1" dirty="0">
                <a:latin typeface="HGP創英角ﾎﾟｯﾌﾟ体" pitchFamily="50" charset="-128"/>
                <a:ea typeface="HGP創英角ﾎﾟｯﾌﾟ体" pitchFamily="50" charset="-128"/>
              </a:rPr>
              <a:t>Debate on the Ring</a:t>
            </a:r>
          </a:p>
        </p:txBody>
      </p:sp>
      <p:sp>
        <p:nvSpPr>
          <p:cNvPr id="11" name="テキスト ボックス 10"/>
          <p:cNvSpPr txBox="1"/>
          <p:nvPr/>
        </p:nvSpPr>
        <p:spPr>
          <a:xfrm>
            <a:off x="188640" y="1856656"/>
            <a:ext cx="6494552" cy="1835631"/>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lnSpc>
                <a:spcPts val="2300"/>
              </a:lnSpc>
            </a:pPr>
            <a:r>
              <a:rPr lang="en-US" altLang="ja-JP" sz="2000" b="1" dirty="0">
                <a:latin typeface="HGP創英角ﾎﾟｯﾌﾟ体" panose="040B0A00000000000000" pitchFamily="50" charset="-128"/>
                <a:ea typeface="HGP創英角ﾎﾟｯﾌﾟ体" panose="040B0A00000000000000" pitchFamily="50" charset="-128"/>
              </a:rPr>
              <a:t>2020</a:t>
            </a:r>
            <a:r>
              <a:rPr lang="ja-JP" altLang="en-US" sz="2000" b="1" dirty="0">
                <a:latin typeface="HGP創英角ﾎﾟｯﾌﾟ体" panose="040B0A00000000000000" pitchFamily="50" charset="-128"/>
                <a:ea typeface="HGP創英角ﾎﾟｯﾌﾟ体" panose="040B0A00000000000000" pitchFamily="50" charset="-128"/>
              </a:rPr>
              <a:t>年１月</a:t>
            </a:r>
            <a:r>
              <a:rPr lang="en-US" altLang="ja-JP" sz="2000" b="1" dirty="0">
                <a:latin typeface="HGP創英角ﾎﾟｯﾌﾟ体" panose="040B0A00000000000000" pitchFamily="50" charset="-128"/>
                <a:ea typeface="HGP創英角ﾎﾟｯﾌﾟ体" panose="040B0A00000000000000" pitchFamily="50" charset="-128"/>
              </a:rPr>
              <a:t>25</a:t>
            </a:r>
            <a:r>
              <a:rPr lang="ja-JP" altLang="en-US" sz="2000" b="1" dirty="0">
                <a:latin typeface="HGP創英角ﾎﾟｯﾌﾟ体" panose="040B0A00000000000000" pitchFamily="50" charset="-128"/>
                <a:ea typeface="HGP創英角ﾎﾟｯﾌﾟ体" panose="040B0A00000000000000" pitchFamily="50" charset="-128"/>
              </a:rPr>
              <a:t>日（土） </a:t>
            </a:r>
            <a:r>
              <a:rPr lang="ja-JP" altLang="en-US" sz="1200" b="1" dirty="0"/>
              <a:t>　</a:t>
            </a:r>
            <a:r>
              <a:rPr lang="en-US" altLang="ja-JP" sz="2800" b="1" dirty="0"/>
              <a:t>13:00-18:45</a:t>
            </a:r>
          </a:p>
          <a:p>
            <a:pPr lvl="0">
              <a:lnSpc>
                <a:spcPts val="1800"/>
              </a:lnSpc>
            </a:pPr>
            <a:r>
              <a:rPr lang="ja-JP" altLang="en-US" sz="1400" b="1" dirty="0">
                <a:solidFill>
                  <a:prstClr val="black"/>
                </a:solidFill>
              </a:rPr>
              <a:t>　　　　　　　　</a:t>
            </a:r>
            <a:endParaRPr lang="en-US" altLang="ja-JP" sz="1400" b="1" dirty="0">
              <a:solidFill>
                <a:prstClr val="black"/>
              </a:solidFill>
            </a:endParaRPr>
          </a:p>
          <a:p>
            <a:pPr lvl="0">
              <a:lnSpc>
                <a:spcPts val="1800"/>
              </a:lnSpc>
            </a:pPr>
            <a:r>
              <a:rPr lang="ja-JP" altLang="en-US" sz="1400" b="1" dirty="0"/>
              <a:t>　　</a:t>
            </a:r>
            <a:r>
              <a:rPr lang="en-US" altLang="ja-JP" sz="1400" b="1" dirty="0"/>
              <a:t>※</a:t>
            </a:r>
            <a:r>
              <a:rPr lang="ja-JP" altLang="en-US" sz="1400" b="1" dirty="0"/>
              <a:t>事前申込不要　</a:t>
            </a:r>
            <a:r>
              <a:rPr lang="ja-JP" altLang="en-US" sz="1400" b="1" dirty="0">
                <a:solidFill>
                  <a:schemeClr val="tx1"/>
                </a:solidFill>
              </a:rPr>
              <a:t>（参加料 </a:t>
            </a:r>
            <a:r>
              <a:rPr lang="en-US" altLang="ja-JP" sz="1400" b="1" dirty="0">
                <a:solidFill>
                  <a:schemeClr val="tx1"/>
                </a:solidFill>
              </a:rPr>
              <a:t>5,000</a:t>
            </a:r>
            <a:r>
              <a:rPr lang="ja-JP" altLang="en-US" sz="1400" b="1" dirty="0">
                <a:solidFill>
                  <a:schemeClr val="tx1"/>
                </a:solidFill>
              </a:rPr>
              <a:t>円</a:t>
            </a:r>
            <a:r>
              <a:rPr lang="ja-JP" altLang="en-US" sz="1400" b="1">
                <a:solidFill>
                  <a:schemeClr val="tx1"/>
                </a:solidFill>
              </a:rPr>
              <a:t>） 　</a:t>
            </a:r>
            <a:r>
              <a:rPr lang="ja-JP" altLang="en-US" sz="1400" b="1"/>
              <a:t>先着</a:t>
            </a:r>
            <a:r>
              <a:rPr lang="en-US" altLang="ja-JP" sz="1400" b="1" dirty="0"/>
              <a:t>200</a:t>
            </a:r>
            <a:r>
              <a:rPr lang="ja-JP" altLang="en-US" sz="1400" b="1" dirty="0"/>
              <a:t>名。</a:t>
            </a:r>
            <a:endParaRPr lang="en-US" altLang="ja-JP" sz="1400" b="1" dirty="0"/>
          </a:p>
          <a:p>
            <a:pPr>
              <a:lnSpc>
                <a:spcPts val="1800"/>
              </a:lnSpc>
            </a:pPr>
            <a:r>
              <a:rPr lang="ja-JP" altLang="en-US" sz="1400" b="1" dirty="0">
                <a:solidFill>
                  <a:schemeClr val="tx1"/>
                </a:solidFill>
              </a:rPr>
              <a:t>　　</a:t>
            </a:r>
            <a:r>
              <a:rPr lang="en-US" altLang="ja-JP" sz="1400" b="1" dirty="0">
                <a:solidFill>
                  <a:schemeClr val="tx1"/>
                </a:solidFill>
              </a:rPr>
              <a:t>※</a:t>
            </a:r>
            <a:r>
              <a:rPr lang="ja-JP" altLang="en-US" sz="1400" b="1" dirty="0">
                <a:solidFill>
                  <a:schemeClr val="tx1"/>
                </a:solidFill>
              </a:rPr>
              <a:t>日本整形外科学会教育研修会　４単位取得可能（１単位　</a:t>
            </a:r>
            <a:r>
              <a:rPr lang="en-US" altLang="ja-JP" sz="1400" b="1" dirty="0">
                <a:solidFill>
                  <a:schemeClr val="tx1"/>
                </a:solidFill>
              </a:rPr>
              <a:t>1,000</a:t>
            </a:r>
            <a:r>
              <a:rPr lang="ja-JP" altLang="en-US" sz="1400" b="1" dirty="0">
                <a:solidFill>
                  <a:schemeClr val="tx1"/>
                </a:solidFill>
              </a:rPr>
              <a:t>円）</a:t>
            </a:r>
            <a:endParaRPr lang="en-US" altLang="ja-JP" sz="1400" b="1" dirty="0">
              <a:solidFill>
                <a:schemeClr val="tx1"/>
              </a:solidFill>
            </a:endParaRPr>
          </a:p>
          <a:p>
            <a:pPr>
              <a:lnSpc>
                <a:spcPts val="1500"/>
              </a:lnSpc>
            </a:pPr>
            <a:r>
              <a:rPr lang="ja-JP" altLang="en-US" sz="1100" b="1" dirty="0">
                <a:solidFill>
                  <a:schemeClr val="tx1"/>
                </a:solidFill>
              </a:rPr>
              <a:t>　　　　　　　　</a:t>
            </a:r>
            <a:r>
              <a:rPr lang="en-US" altLang="ja-JP" sz="1100" b="1" dirty="0">
                <a:solidFill>
                  <a:schemeClr val="tx1"/>
                </a:solidFill>
              </a:rPr>
              <a:t>Session1 (2</a:t>
            </a:r>
            <a:r>
              <a:rPr lang="ja-JP" altLang="en-US" sz="1100" b="1" dirty="0">
                <a:solidFill>
                  <a:schemeClr val="tx1"/>
                </a:solidFill>
              </a:rPr>
              <a:t>単位</a:t>
            </a:r>
            <a:r>
              <a:rPr lang="en-US" altLang="ja-JP" sz="1100" b="1" dirty="0">
                <a:solidFill>
                  <a:schemeClr val="tx1"/>
                </a:solidFill>
              </a:rPr>
              <a:t>) </a:t>
            </a:r>
            <a:r>
              <a:rPr lang="ja-JP" altLang="en-US" sz="1100" b="1" dirty="0">
                <a:solidFill>
                  <a:schemeClr val="tx1"/>
                </a:solidFill>
              </a:rPr>
              <a:t>　</a:t>
            </a:r>
            <a:r>
              <a:rPr lang="en-US" altLang="ja-JP" sz="1100" b="1" dirty="0">
                <a:solidFill>
                  <a:schemeClr val="tx1"/>
                </a:solidFill>
              </a:rPr>
              <a:t>N-4</a:t>
            </a:r>
            <a:r>
              <a:rPr lang="ja-JP" altLang="en-US" sz="1100" b="1" dirty="0">
                <a:solidFill>
                  <a:schemeClr val="tx1"/>
                </a:solidFill>
              </a:rPr>
              <a:t> 代謝性骨疾患（骨粗鬆症を含む）　</a:t>
            </a:r>
            <a:r>
              <a:rPr lang="en-US" altLang="ja-JP" sz="1100" b="1" dirty="0">
                <a:solidFill>
                  <a:schemeClr val="tx1"/>
                </a:solidFill>
              </a:rPr>
              <a:t>N-7</a:t>
            </a:r>
            <a:r>
              <a:rPr lang="ja-JP" altLang="en-US" sz="1100" b="1" dirty="0">
                <a:solidFill>
                  <a:schemeClr val="tx1"/>
                </a:solidFill>
              </a:rPr>
              <a:t> 脊椎・脊髄疾患</a:t>
            </a:r>
            <a:endParaRPr lang="en-US" altLang="ja-JP" sz="1100" b="1" dirty="0">
              <a:solidFill>
                <a:schemeClr val="tx1"/>
              </a:solidFill>
            </a:endParaRPr>
          </a:p>
          <a:p>
            <a:pPr>
              <a:lnSpc>
                <a:spcPts val="1500"/>
              </a:lnSpc>
            </a:pPr>
            <a:r>
              <a:rPr lang="ja-JP" altLang="en-US" sz="1100" b="1" dirty="0">
                <a:solidFill>
                  <a:schemeClr val="tx1"/>
                </a:solidFill>
              </a:rPr>
              <a:t>　　　　　　　　　　　　　　　　　　　　</a:t>
            </a:r>
            <a:r>
              <a:rPr lang="en-US" altLang="ja-JP" sz="1100" b="1" dirty="0">
                <a:solidFill>
                  <a:schemeClr val="tx1"/>
                </a:solidFill>
              </a:rPr>
              <a:t>SS </a:t>
            </a:r>
            <a:r>
              <a:rPr lang="ja-JP" altLang="en-US" sz="1100" b="1" dirty="0">
                <a:solidFill>
                  <a:schemeClr val="tx1"/>
                </a:solidFill>
              </a:rPr>
              <a:t>脊椎脊髄病医資格継続単位</a:t>
            </a:r>
            <a:endParaRPr lang="en-US" altLang="ja-JP" sz="1100" b="1" dirty="0">
              <a:solidFill>
                <a:schemeClr val="tx1"/>
              </a:solidFill>
            </a:endParaRPr>
          </a:p>
          <a:p>
            <a:pPr>
              <a:lnSpc>
                <a:spcPts val="1500"/>
              </a:lnSpc>
            </a:pPr>
            <a:r>
              <a:rPr lang="ja-JP" altLang="en-US" sz="1100" b="1" dirty="0">
                <a:solidFill>
                  <a:schemeClr val="tx1"/>
                </a:solidFill>
              </a:rPr>
              <a:t>　　　　　　　　</a:t>
            </a:r>
            <a:r>
              <a:rPr lang="en-US" altLang="ja-JP" sz="1100" b="1" dirty="0">
                <a:solidFill>
                  <a:schemeClr val="tx1"/>
                </a:solidFill>
              </a:rPr>
              <a:t>Session2 (2</a:t>
            </a:r>
            <a:r>
              <a:rPr lang="ja-JP" altLang="en-US" sz="1100" b="1" dirty="0">
                <a:solidFill>
                  <a:schemeClr val="tx1"/>
                </a:solidFill>
              </a:rPr>
              <a:t>単位</a:t>
            </a:r>
            <a:r>
              <a:rPr lang="en-US" altLang="ja-JP" sz="1100" b="1" dirty="0">
                <a:solidFill>
                  <a:schemeClr val="tx1"/>
                </a:solidFill>
              </a:rPr>
              <a:t>) </a:t>
            </a:r>
            <a:r>
              <a:rPr lang="ja-JP" altLang="en-US" sz="1100" b="1" dirty="0">
                <a:solidFill>
                  <a:schemeClr val="tx1"/>
                </a:solidFill>
              </a:rPr>
              <a:t>　</a:t>
            </a:r>
            <a:r>
              <a:rPr lang="en-US" altLang="ja-JP" sz="1100" b="1" dirty="0">
                <a:solidFill>
                  <a:schemeClr val="tx1"/>
                </a:solidFill>
              </a:rPr>
              <a:t>N-2</a:t>
            </a:r>
            <a:r>
              <a:rPr lang="ja-JP" altLang="en-US" sz="1100" b="1" dirty="0">
                <a:solidFill>
                  <a:schemeClr val="tx1"/>
                </a:solidFill>
              </a:rPr>
              <a:t> 外傷性疾患（スポーツ障害を含む）　</a:t>
            </a:r>
            <a:r>
              <a:rPr lang="en-US" altLang="ja-JP" sz="1100" b="1" dirty="0">
                <a:solidFill>
                  <a:schemeClr val="tx1"/>
                </a:solidFill>
              </a:rPr>
              <a:t>N-7</a:t>
            </a:r>
            <a:r>
              <a:rPr lang="ja-JP" altLang="en-US" sz="1100" b="1" dirty="0">
                <a:solidFill>
                  <a:schemeClr val="tx1"/>
                </a:solidFill>
              </a:rPr>
              <a:t> 脊椎・脊髄疾患</a:t>
            </a:r>
            <a:endParaRPr lang="en-US" altLang="ja-JP" sz="1000" b="1" dirty="0">
              <a:solidFill>
                <a:srgbClr val="FF0000"/>
              </a:solidFill>
            </a:endParaRPr>
          </a:p>
          <a:p>
            <a:pPr>
              <a:lnSpc>
                <a:spcPts val="1500"/>
              </a:lnSpc>
            </a:pPr>
            <a:r>
              <a:rPr lang="ja-JP" altLang="en-US" sz="1100" b="1" dirty="0">
                <a:solidFill>
                  <a:schemeClr val="tx1"/>
                </a:solidFill>
              </a:rPr>
              <a:t>　　　　　　　　　　　　　　　　　　　　</a:t>
            </a:r>
            <a:r>
              <a:rPr lang="en-US" altLang="ja-JP" sz="1100" b="1" dirty="0">
                <a:solidFill>
                  <a:schemeClr val="tx1"/>
                </a:solidFill>
              </a:rPr>
              <a:t>SS </a:t>
            </a:r>
            <a:r>
              <a:rPr lang="ja-JP" altLang="en-US" sz="1100" b="1" dirty="0">
                <a:solidFill>
                  <a:schemeClr val="tx1"/>
                </a:solidFill>
              </a:rPr>
              <a:t>脊椎脊髄病医資格継続単位　　　　　　　　　　　　　　</a:t>
            </a:r>
            <a:endParaRPr lang="en-US" altLang="ja-JP" sz="1000" b="1" dirty="0">
              <a:solidFill>
                <a:srgbClr val="FF0000"/>
              </a:solidFill>
            </a:endParaRPr>
          </a:p>
        </p:txBody>
      </p:sp>
      <p:sp>
        <p:nvSpPr>
          <p:cNvPr id="13" name="テキスト ボックス 12"/>
          <p:cNvSpPr txBox="1"/>
          <p:nvPr/>
        </p:nvSpPr>
        <p:spPr>
          <a:xfrm>
            <a:off x="130464" y="856535"/>
            <a:ext cx="6552728" cy="938719"/>
          </a:xfrm>
          <a:prstGeom prst="rect">
            <a:avLst/>
          </a:prstGeom>
          <a:noFill/>
        </p:spPr>
        <p:txBody>
          <a:bodyPr wrap="square" rtlCol="0">
            <a:spAutoFit/>
          </a:bodyPr>
          <a:lstStyle/>
          <a:p>
            <a:r>
              <a:rPr lang="ja-JP" altLang="en-US" sz="1100" dirty="0">
                <a:latin typeface="ＭＳ Ｐゴシック" panose="020B0600070205080204" pitchFamily="50" charset="-128"/>
                <a:ea typeface="ＭＳ Ｐゴシック" panose="020B0600070205080204" pitchFamily="50" charset="-128"/>
              </a:rPr>
              <a:t>脊椎脊髄病専門医で組織した</a:t>
            </a:r>
            <a:r>
              <a:rPr lang="en-US" altLang="ja-JP" sz="1100" dirty="0">
                <a:latin typeface="ＭＳ Ｐゴシック" panose="020B0600070205080204" pitchFamily="50" charset="-128"/>
                <a:ea typeface="ＭＳ Ｐゴシック" panose="020B0600070205080204" pitchFamily="50" charset="-128"/>
              </a:rPr>
              <a:t>NPO</a:t>
            </a:r>
            <a:r>
              <a:rPr lang="ja-JP" altLang="en-US" sz="1100" dirty="0">
                <a:latin typeface="ＭＳ Ｐゴシック" panose="020B0600070205080204" pitchFamily="50" charset="-128"/>
                <a:ea typeface="ＭＳ Ｐゴシック" panose="020B0600070205080204" pitchFamily="50" charset="-128"/>
              </a:rPr>
              <a:t>法人兵庫脊椎脊髄病医療振興機構（</a:t>
            </a:r>
            <a:r>
              <a:rPr lang="en-US" altLang="ja-JP" sz="1100" dirty="0">
                <a:latin typeface="ＭＳ Ｐゴシック" panose="020B0600070205080204" pitchFamily="50" charset="-128"/>
                <a:ea typeface="ＭＳ Ｐゴシック" panose="020B0600070205080204" pitchFamily="50" charset="-128"/>
              </a:rPr>
              <a:t>HOSD</a:t>
            </a:r>
            <a:r>
              <a:rPr lang="ja-JP" altLang="en-US" sz="1100" dirty="0">
                <a:latin typeface="ＭＳ Ｐゴシック" panose="020B0600070205080204" pitchFamily="50" charset="-128"/>
                <a:ea typeface="ＭＳ Ｐゴシック" panose="020B0600070205080204" pitchFamily="50" charset="-128"/>
              </a:rPr>
              <a:t>）が行う </a:t>
            </a:r>
            <a:r>
              <a:rPr lang="en-US" altLang="ja-JP" sz="1100" dirty="0">
                <a:latin typeface="ＭＳ Ｐゴシック" panose="020B0600070205080204" pitchFamily="50" charset="-128"/>
                <a:ea typeface="ＭＳ Ｐゴシック" panose="020B0600070205080204" pitchFamily="50" charset="-128"/>
              </a:rPr>
              <a:t>Debate on the Ring</a:t>
            </a:r>
            <a:r>
              <a:rPr lang="ja-JP" altLang="en-US" sz="1100" dirty="0">
                <a:latin typeface="ＭＳ Ｐゴシック" panose="020B0600070205080204" pitchFamily="50" charset="-128"/>
                <a:ea typeface="ＭＳ Ｐゴシック" panose="020B0600070205080204" pitchFamily="50" charset="-128"/>
              </a:rPr>
              <a:t>の第８回を開催いたします。脊椎脊髄病疾患のトピックについて、その分野のエキスパート達に各々の得意な手術方法を用いた治療方針を供覧していただきます。また演者間で難治症例について本音のディベートを行い</a:t>
            </a:r>
            <a:r>
              <a:rPr lang="en-US" altLang="ja-JP" sz="1100" dirty="0">
                <a:latin typeface="ＭＳ Ｐゴシック" panose="020B0600070205080204" pitchFamily="50" charset="-128"/>
                <a:ea typeface="ＭＳ Ｐゴシック" panose="020B0600070205080204" pitchFamily="50" charset="-128"/>
              </a:rPr>
              <a:t>, </a:t>
            </a:r>
            <a:r>
              <a:rPr lang="ja-JP" altLang="en-US" sz="1100" dirty="0">
                <a:latin typeface="ＭＳ Ｐゴシック" panose="020B0600070205080204" pitchFamily="50" charset="-128"/>
                <a:ea typeface="ＭＳ Ｐゴシック" panose="020B0600070205080204" pitchFamily="50" charset="-128"/>
              </a:rPr>
              <a:t>その治療方法の長・短所を明らかにすることで疾患の理解を深めることを目的としています</a:t>
            </a:r>
            <a:r>
              <a:rPr lang="ja-JP" altLang="en-US" sz="1100" dirty="0">
                <a:latin typeface="ＭＳ Ｐゴシック" panose="020B0600070205080204" pitchFamily="50" charset="-128"/>
              </a:rPr>
              <a:t>。第１回から第７回まで全国から多くの先生方にご参加いただき、活発な議論が行われました。</a:t>
            </a:r>
            <a:endParaRPr lang="en-US" altLang="ja-JP" sz="1100" dirty="0">
              <a:latin typeface="ＭＳ Ｐゴシック" panose="020B0600070205080204" pitchFamily="50" charset="-128"/>
            </a:endParaRPr>
          </a:p>
        </p:txBody>
      </p:sp>
      <p:sp>
        <p:nvSpPr>
          <p:cNvPr id="12" name="テキスト ボックス 11"/>
          <p:cNvSpPr txBox="1"/>
          <p:nvPr/>
        </p:nvSpPr>
        <p:spPr>
          <a:xfrm>
            <a:off x="211582" y="9195037"/>
            <a:ext cx="6422544" cy="461665"/>
          </a:xfrm>
          <a:prstGeom prst="rect">
            <a:avLst/>
          </a:prstGeom>
          <a:solidFill>
            <a:schemeClr val="bg1"/>
          </a:solidFill>
          <a:ln>
            <a:solidFill>
              <a:schemeClr val="tx1"/>
            </a:solidFill>
          </a:ln>
        </p:spPr>
        <p:txBody>
          <a:bodyPr wrap="square" rtlCol="0">
            <a:spAutoFit/>
          </a:bodyPr>
          <a:lstStyle/>
          <a:p>
            <a:r>
              <a:rPr kumimoji="1" lang="ja-JP" altLang="en-US" sz="1000" dirty="0"/>
              <a:t>連絡先</a:t>
            </a:r>
            <a:r>
              <a:rPr kumimoji="1" lang="ja-JP" altLang="en-US" sz="1200" dirty="0"/>
              <a:t>：</a:t>
            </a:r>
            <a:r>
              <a:rPr kumimoji="1" lang="en-US" altLang="ja-JP" sz="1000" dirty="0"/>
              <a:t>NPO</a:t>
            </a:r>
            <a:r>
              <a:rPr kumimoji="1" lang="ja-JP" altLang="en-US" sz="1000" dirty="0"/>
              <a:t>法人</a:t>
            </a:r>
            <a:r>
              <a:rPr kumimoji="1" lang="ja-JP" altLang="en-US" sz="1100" dirty="0"/>
              <a:t>兵庫脊椎脊髄病医療振興機構 </a:t>
            </a:r>
            <a:r>
              <a:rPr lang="ja-JP" altLang="en-US" sz="1200" dirty="0"/>
              <a:t>　</a:t>
            </a:r>
            <a:r>
              <a:rPr kumimoji="1" lang="ja-JP" altLang="en-US" sz="1200" dirty="0"/>
              <a:t>（</a:t>
            </a:r>
            <a:r>
              <a:rPr kumimoji="1" lang="en-US" altLang="ja-JP" sz="1200" dirty="0"/>
              <a:t>Hyogo Organization of Spinal Disorders</a:t>
            </a:r>
            <a:r>
              <a:rPr kumimoji="1" lang="ja-JP" altLang="en-US" sz="1200" dirty="0"/>
              <a:t>：</a:t>
            </a:r>
            <a:r>
              <a:rPr kumimoji="1" lang="en-US" altLang="ja-JP" sz="1200" dirty="0"/>
              <a:t>HOSD)</a:t>
            </a:r>
          </a:p>
          <a:p>
            <a:pPr algn="ctr"/>
            <a:r>
              <a:rPr lang="ja-JP" altLang="en-US" sz="1100" dirty="0"/>
              <a:t>　</a:t>
            </a:r>
            <a:r>
              <a:rPr lang="en-US" altLang="ja-JP" sz="1200" dirty="0"/>
              <a:t>TEL</a:t>
            </a:r>
            <a:r>
              <a:rPr lang="ja-JP" altLang="en-US" sz="1200" dirty="0"/>
              <a:t>：</a:t>
            </a:r>
            <a:r>
              <a:rPr lang="en-US" altLang="ja-JP" sz="1200" dirty="0"/>
              <a:t>090-4645-4595</a:t>
            </a:r>
            <a:r>
              <a:rPr lang="ja-JP" altLang="en-US" sz="1200" dirty="0"/>
              <a:t>　　　</a:t>
            </a:r>
            <a:r>
              <a:rPr lang="en-US" altLang="ja-JP" sz="1200" dirty="0"/>
              <a:t>E-mail:</a:t>
            </a:r>
            <a:r>
              <a:rPr lang="ja-JP" altLang="en-US" sz="1200" dirty="0"/>
              <a:t>　</a:t>
            </a:r>
            <a:r>
              <a:rPr lang="en-US" altLang="ja-JP" sz="1200" dirty="0"/>
              <a:t>hosd110301@gmail.com</a:t>
            </a:r>
            <a:r>
              <a:rPr lang="ja-JP" altLang="en-US" sz="1200" dirty="0"/>
              <a:t>      </a:t>
            </a:r>
            <a:r>
              <a:rPr lang="en-US" altLang="ja-JP" sz="1200" dirty="0"/>
              <a:t>HP: http://www.hosd.or.jp/</a:t>
            </a:r>
          </a:p>
        </p:txBody>
      </p:sp>
      <p:sp>
        <p:nvSpPr>
          <p:cNvPr id="4" name="テキスト ボックス 3"/>
          <p:cNvSpPr txBox="1"/>
          <p:nvPr/>
        </p:nvSpPr>
        <p:spPr>
          <a:xfrm>
            <a:off x="211582" y="3800872"/>
            <a:ext cx="6422544" cy="5293757"/>
          </a:xfrm>
          <a:prstGeom prst="rect">
            <a:avLst/>
          </a:prstGeom>
          <a:noFill/>
          <a:ln>
            <a:solidFill>
              <a:schemeClr val="tx1"/>
            </a:solidFill>
          </a:ln>
        </p:spPr>
        <p:txBody>
          <a:bodyPr wrap="square" rtlCol="0">
            <a:spAutoFit/>
          </a:bodyPr>
          <a:lstStyle/>
          <a:p>
            <a:pPr algn="ctr">
              <a:lnSpc>
                <a:spcPts val="1800"/>
              </a:lnSpc>
            </a:pPr>
            <a:r>
              <a:rPr lang="ja-JP" altLang="en-US" b="1" dirty="0">
                <a:latin typeface="HGP創英角ﾎﾟｯﾌﾟ体" panose="040B0A00000000000000" pitchFamily="50" charset="-128"/>
                <a:ea typeface="HGP創英角ﾎﾟｯﾌﾟ体" panose="040B0A00000000000000" pitchFamily="50" charset="-128"/>
              </a:rPr>
              <a:t>神戸ベイシェラトンホテル＆タワーズ</a:t>
            </a:r>
            <a:endParaRPr lang="en-US" altLang="ja-JP" b="1" dirty="0">
              <a:latin typeface="HGP創英角ﾎﾟｯﾌﾟ体" panose="040B0A00000000000000" pitchFamily="50" charset="-128"/>
              <a:ea typeface="HGP創英角ﾎﾟｯﾌﾟ体" panose="040B0A00000000000000" pitchFamily="50" charset="-128"/>
            </a:endParaRPr>
          </a:p>
          <a:p>
            <a:pPr algn="ctr">
              <a:lnSpc>
                <a:spcPts val="1800"/>
              </a:lnSpc>
            </a:pPr>
            <a:r>
              <a:rPr lang="ja-JP" altLang="en-US" sz="1200" b="1" dirty="0">
                <a:latin typeface="+mn-ea"/>
              </a:rPr>
              <a:t>（六甲アイランド内　六甲ライナー「アイランドセンター」駅　直結）</a:t>
            </a:r>
            <a:endParaRPr lang="en-US" altLang="ja-JP" sz="1200" b="1" dirty="0">
              <a:latin typeface="+mn-ea"/>
            </a:endParaRPr>
          </a:p>
          <a:p>
            <a:pPr algn="ctr">
              <a:lnSpc>
                <a:spcPts val="1800"/>
              </a:lnSpc>
            </a:pPr>
            <a:r>
              <a:rPr lang="ja-JP" altLang="en-US" sz="1200" b="1" dirty="0"/>
              <a:t>〒</a:t>
            </a:r>
            <a:r>
              <a:rPr lang="en-US" altLang="ja-JP" sz="1200" b="1" dirty="0"/>
              <a:t>658-0032</a:t>
            </a:r>
            <a:r>
              <a:rPr lang="ja-JP" altLang="en-US" sz="1200" b="1" dirty="0"/>
              <a:t>　神戸市東灘区向洋町中</a:t>
            </a:r>
            <a:r>
              <a:rPr lang="en-US" altLang="ja-JP" sz="1200" b="1" dirty="0"/>
              <a:t>2-13</a:t>
            </a:r>
            <a:r>
              <a:rPr lang="ja-JP" altLang="en-US" sz="1200" b="1" dirty="0"/>
              <a:t>　　</a:t>
            </a:r>
            <a:r>
              <a:rPr lang="en-US" altLang="ja-JP" sz="1200" b="1" dirty="0"/>
              <a:t>TEL:</a:t>
            </a:r>
            <a:r>
              <a:rPr lang="ja-JP" altLang="en-US" sz="1200" b="1" dirty="0"/>
              <a:t> </a:t>
            </a:r>
            <a:r>
              <a:rPr lang="en-US" altLang="ja-JP" sz="1200" b="1" dirty="0"/>
              <a:t>078-857-7031</a:t>
            </a:r>
          </a:p>
          <a:p>
            <a:pPr>
              <a:lnSpc>
                <a:spcPts val="1800"/>
              </a:lnSpc>
            </a:pPr>
            <a:endParaRPr lang="en-US" altLang="ja-JP" sz="1400" b="1" dirty="0"/>
          </a:p>
          <a:p>
            <a:pPr marL="273050" indent="-273050"/>
            <a:r>
              <a:rPr lang="ja-JP" altLang="en-US" sz="1200" dirty="0"/>
              <a:t>　</a:t>
            </a:r>
            <a:r>
              <a:rPr lang="en-US" altLang="ja-JP" sz="1200" dirty="0"/>
              <a:t>※</a:t>
            </a:r>
            <a:r>
              <a:rPr lang="ja-JP" altLang="en-US" sz="1200" b="1" u="sng" dirty="0"/>
              <a:t>六甲ライナー</a:t>
            </a:r>
            <a:r>
              <a:rPr lang="ja-JP" altLang="en-US" sz="1200" dirty="0"/>
              <a:t>は</a:t>
            </a:r>
            <a:r>
              <a:rPr lang="en-US" altLang="ja-JP" sz="1200" dirty="0"/>
              <a:t>JR</a:t>
            </a:r>
            <a:r>
              <a:rPr lang="ja-JP" altLang="en-US" sz="1200" dirty="0"/>
              <a:t>神戸線「住吉駅」もしくは阪神電車「魚崎駅」でお乗り換えください。</a:t>
            </a:r>
            <a:endParaRPr lang="en-US" altLang="ja-JP" sz="1200" dirty="0"/>
          </a:p>
          <a:p>
            <a:pPr marL="273050" indent="-273050"/>
            <a:endParaRPr lang="en-US" altLang="ja-JP" sz="1200" dirty="0"/>
          </a:p>
          <a:p>
            <a:pPr marL="273050" indent="-273050"/>
            <a:r>
              <a:rPr kumimoji="1" lang="ja-JP" altLang="en-US" sz="1200" dirty="0"/>
              <a:t>　</a:t>
            </a:r>
            <a:r>
              <a:rPr kumimoji="1" lang="en-US" altLang="ja-JP" sz="1200" dirty="0"/>
              <a:t>※</a:t>
            </a:r>
            <a:r>
              <a:rPr lang="ja-JP" altLang="en-US" sz="1200" dirty="0"/>
              <a:t>三ノ宮（約</a:t>
            </a:r>
            <a:r>
              <a:rPr lang="en-US" altLang="ja-JP" sz="1200" dirty="0"/>
              <a:t>18</a:t>
            </a:r>
            <a:r>
              <a:rPr lang="ja-JP" altLang="en-US" sz="1200" dirty="0"/>
              <a:t>分）</a:t>
            </a:r>
            <a:r>
              <a:rPr kumimoji="1" lang="ja-JP" altLang="en-US" sz="1200" dirty="0"/>
              <a:t>・新神戸（約</a:t>
            </a:r>
            <a:r>
              <a:rPr kumimoji="1" lang="en-US" altLang="ja-JP" sz="1200" dirty="0"/>
              <a:t>26</a:t>
            </a:r>
            <a:r>
              <a:rPr kumimoji="1" lang="ja-JP" altLang="en-US" sz="1200" dirty="0"/>
              <a:t>分）・</a:t>
            </a:r>
            <a:r>
              <a:rPr kumimoji="1" lang="en-US" altLang="ja-JP" sz="1200" dirty="0"/>
              <a:t>JR</a:t>
            </a:r>
            <a:r>
              <a:rPr kumimoji="1" lang="ja-JP" altLang="en-US" sz="1200" dirty="0"/>
              <a:t>芦屋駅北側（約</a:t>
            </a:r>
            <a:r>
              <a:rPr kumimoji="1" lang="en-US" altLang="ja-JP" sz="1200" dirty="0"/>
              <a:t>37</a:t>
            </a:r>
            <a:r>
              <a:rPr kumimoji="1" lang="ja-JP" altLang="en-US" sz="1200" dirty="0"/>
              <a:t>分）・阪急岡本駅南側（約</a:t>
            </a:r>
            <a:r>
              <a:rPr kumimoji="1" lang="en-US" altLang="ja-JP" sz="1200" dirty="0"/>
              <a:t>30</a:t>
            </a:r>
            <a:r>
              <a:rPr kumimoji="1" lang="ja-JP" altLang="en-US" sz="1200" dirty="0"/>
              <a:t>分）・阪急御影駅南（約</a:t>
            </a:r>
            <a:r>
              <a:rPr kumimoji="1" lang="en-US" altLang="ja-JP" sz="1200" dirty="0"/>
              <a:t>20</a:t>
            </a:r>
            <a:r>
              <a:rPr kumimoji="1" lang="ja-JP" altLang="en-US" sz="1200" dirty="0"/>
              <a:t>分）・阪神御影駅南（約</a:t>
            </a:r>
            <a:r>
              <a:rPr kumimoji="1" lang="en-US" altLang="ja-JP" sz="1200" dirty="0"/>
              <a:t>17</a:t>
            </a:r>
            <a:r>
              <a:rPr kumimoji="1" lang="ja-JP" altLang="en-US" sz="1200" dirty="0"/>
              <a:t>分）からの</a:t>
            </a:r>
            <a:r>
              <a:rPr lang="ja-JP" altLang="en-US" sz="1200" b="1" u="sng" dirty="0"/>
              <a:t>定期バス</a:t>
            </a:r>
            <a:r>
              <a:rPr lang="ja-JP" altLang="en-US" sz="1200" dirty="0"/>
              <a:t>がご利用いただけます。</a:t>
            </a:r>
            <a:endParaRPr lang="en-US" altLang="ja-JP" sz="1200" dirty="0"/>
          </a:p>
          <a:p>
            <a:pPr marL="273050" indent="-273050"/>
            <a:r>
              <a:rPr lang="ja-JP" altLang="en-US" sz="1200" dirty="0"/>
              <a:t>　     時刻表など</a:t>
            </a:r>
            <a:r>
              <a:rPr kumimoji="1" lang="ja-JP" altLang="en-US" sz="1200" dirty="0"/>
              <a:t>詳しくはホテルの</a:t>
            </a:r>
            <a:r>
              <a:rPr kumimoji="1" lang="en-US" altLang="ja-JP" sz="1200" dirty="0"/>
              <a:t>HP</a:t>
            </a:r>
            <a:r>
              <a:rPr kumimoji="1" lang="ja-JP" altLang="en-US" sz="1200" dirty="0"/>
              <a:t>をご覧ください。</a:t>
            </a:r>
            <a:endParaRPr kumimoji="1" lang="en-US" altLang="ja-JP" sz="1200" dirty="0"/>
          </a:p>
          <a:p>
            <a:pPr marL="1706563" indent="-1706563"/>
            <a:r>
              <a:rPr lang="ja-JP" altLang="en-US" sz="1100" dirty="0"/>
              <a:t>　　　　〇</a:t>
            </a:r>
            <a:r>
              <a:rPr lang="ja-JP" altLang="en-US" sz="1100" u="sng" dirty="0"/>
              <a:t>三ノ宮発着場所</a:t>
            </a:r>
            <a:r>
              <a:rPr lang="ja-JP" altLang="en-US" sz="1100" dirty="0"/>
              <a:t>　</a:t>
            </a:r>
            <a:r>
              <a:rPr lang="en-US" altLang="ja-JP" sz="1100" dirty="0"/>
              <a:t>JR</a:t>
            </a:r>
            <a:r>
              <a:rPr lang="ja-JP" altLang="en-US" sz="1100" dirty="0"/>
              <a:t>「三ノ宮駅」南へ、国道</a:t>
            </a:r>
            <a:r>
              <a:rPr lang="en-US" altLang="ja-JP" sz="1100" dirty="0"/>
              <a:t>2</a:t>
            </a:r>
            <a:r>
              <a:rPr lang="ja-JP" altLang="en-US" sz="1100" dirty="0"/>
              <a:t>号線、東行側（神戸阪急向い側）、歩道橋階段下付近</a:t>
            </a:r>
            <a:endParaRPr lang="en-US" altLang="ja-JP" sz="1100" dirty="0"/>
          </a:p>
          <a:p>
            <a:pPr marL="273050" indent="-273050"/>
            <a:r>
              <a:rPr lang="ja-JP" altLang="en-US" sz="1100" dirty="0"/>
              <a:t>　　　　〇</a:t>
            </a:r>
            <a:r>
              <a:rPr lang="ja-JP" altLang="en-US" sz="1100" u="sng" dirty="0"/>
              <a:t>新神戸発着場所</a:t>
            </a:r>
            <a:r>
              <a:rPr lang="ja-JP" altLang="en-US" sz="1100" dirty="0"/>
              <a:t>　新幹線「新神戸駅」改札口（</a:t>
            </a:r>
            <a:r>
              <a:rPr lang="en-US" altLang="ja-JP" sz="1100" dirty="0"/>
              <a:t>2</a:t>
            </a:r>
            <a:r>
              <a:rPr lang="ja-JP" altLang="en-US" sz="1100" dirty="0"/>
              <a:t>階）より階段降りて左側（</a:t>
            </a:r>
            <a:r>
              <a:rPr lang="en-US" altLang="ja-JP" sz="1100" dirty="0"/>
              <a:t>1</a:t>
            </a:r>
            <a:r>
              <a:rPr lang="ja-JP" altLang="en-US" sz="1100" dirty="0"/>
              <a:t>階）</a:t>
            </a:r>
            <a:endParaRPr lang="en-US" altLang="ja-JP" sz="1100" dirty="0"/>
          </a:p>
          <a:p>
            <a:pPr marL="273050" indent="-273050"/>
            <a:endParaRPr lang="en-US" altLang="ja-JP" sz="1400" dirty="0"/>
          </a:p>
          <a:p>
            <a:pPr marL="273050" indent="-273050"/>
            <a:endParaRPr lang="en-US" altLang="ja-JP" sz="1400" dirty="0"/>
          </a:p>
          <a:p>
            <a:pPr marL="273050" indent="-273050"/>
            <a:endParaRPr lang="en-US" altLang="ja-JP" sz="1400" dirty="0"/>
          </a:p>
          <a:p>
            <a:endParaRPr kumimoji="1" lang="en-US" altLang="ja-JP" sz="1400" dirty="0"/>
          </a:p>
          <a:p>
            <a:endParaRPr lang="en-US" altLang="ja-JP" sz="1400" dirty="0"/>
          </a:p>
          <a:p>
            <a:endParaRPr kumimoji="1" lang="en-US" altLang="ja-JP" sz="1400" dirty="0"/>
          </a:p>
          <a:p>
            <a:endParaRPr lang="en-US" altLang="ja-JP" sz="1400" dirty="0"/>
          </a:p>
          <a:p>
            <a:endParaRPr kumimoji="1" lang="en-US" altLang="ja-JP" sz="1400" dirty="0"/>
          </a:p>
          <a:p>
            <a:endParaRPr lang="en-US" altLang="ja-JP" sz="1400" dirty="0"/>
          </a:p>
          <a:p>
            <a:endParaRPr kumimoji="1" lang="en-US" altLang="ja-JP" sz="1400" dirty="0"/>
          </a:p>
          <a:p>
            <a:endParaRPr lang="en-US" altLang="ja-JP" sz="1400" dirty="0"/>
          </a:p>
          <a:p>
            <a:endParaRPr kumimoji="1" lang="en-US" altLang="ja-JP" sz="1400" dirty="0"/>
          </a:p>
          <a:p>
            <a:endParaRPr lang="en-US" altLang="ja-JP" sz="1400" dirty="0"/>
          </a:p>
          <a:p>
            <a:endParaRPr kumimoji="1" lang="en-US" altLang="ja-JP" sz="1400" dirty="0"/>
          </a:p>
        </p:txBody>
      </p:sp>
      <p:pic>
        <p:nvPicPr>
          <p:cNvPr id="5" name="図 4"/>
          <p:cNvPicPr>
            <a:picLocks noChangeAspect="1"/>
          </p:cNvPicPr>
          <p:nvPr/>
        </p:nvPicPr>
        <p:blipFill>
          <a:blip r:embed="rId2"/>
          <a:stretch>
            <a:fillRect/>
          </a:stretch>
        </p:blipFill>
        <p:spPr>
          <a:xfrm>
            <a:off x="1204713" y="6177136"/>
            <a:ext cx="4456535" cy="2860773"/>
          </a:xfrm>
          <a:prstGeom prst="rect">
            <a:avLst/>
          </a:prstGeom>
        </p:spPr>
      </p:pic>
    </p:spTree>
    <p:extLst>
      <p:ext uri="{BB962C8B-B14F-4D97-AF65-F5344CB8AC3E}">
        <p14:creationId xmlns:p14="http://schemas.microsoft.com/office/powerpoint/2010/main" val="113021746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2077</TotalTime>
  <Words>257</Words>
  <Application>Microsoft Office PowerPoint</Application>
  <PresentationFormat>A4 210 x 297 mm</PresentationFormat>
  <Paragraphs>71</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HGP創英角ﾎﾟｯﾌﾟ体</vt:lpstr>
      <vt:lpstr>HGS創英角ﾎﾟｯﾌﾟ体</vt:lpstr>
      <vt:lpstr>ＭＳ Ｐゴシック</vt:lpstr>
      <vt:lpstr>ＭＳ 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Hiroshi at Office</dc:creator>
  <cp:lastModifiedBy>Naomi Sugawara</cp:lastModifiedBy>
  <cp:revision>254</cp:revision>
  <cp:lastPrinted>2019-10-18T04:42:47Z</cp:lastPrinted>
  <dcterms:created xsi:type="dcterms:W3CDTF">2011-08-15T09:08:01Z</dcterms:created>
  <dcterms:modified xsi:type="dcterms:W3CDTF">2019-10-20T00:34:40Z</dcterms:modified>
</cp:coreProperties>
</file>